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8" r:id="rId2"/>
    <p:sldId id="260" r:id="rId3"/>
    <p:sldId id="262" r:id="rId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E6"/>
    <a:srgbClr val="FF0066"/>
    <a:srgbClr val="00D9FF"/>
    <a:srgbClr val="FFD13F"/>
    <a:srgbClr val="FFFFFF"/>
    <a:srgbClr val="DD2F97"/>
    <a:srgbClr val="FF77CF"/>
    <a:srgbClr val="0099D2"/>
    <a:srgbClr val="C40EA1"/>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5" autoAdjust="0"/>
    <p:restoredTop sz="94606"/>
  </p:normalViewPr>
  <p:slideViewPr>
    <p:cSldViewPr snapToGrid="0" snapToObjects="1">
      <p:cViewPr varScale="1">
        <p:scale>
          <a:sx n="81" d="100"/>
          <a:sy n="81" d="100"/>
        </p:scale>
        <p:origin x="30" y="3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79134992219312E-2"/>
          <c:y val="5.3486153104659651E-2"/>
          <c:w val="0.92527039577072134"/>
          <c:h val="0.79791583057765525"/>
        </c:manualLayout>
      </c:layout>
      <c:lineChart>
        <c:grouping val="standard"/>
        <c:varyColors val="0"/>
        <c:ser>
          <c:idx val="0"/>
          <c:order val="0"/>
          <c:tx>
            <c:strRef>
              <c:f>Sheet1!$B$1</c:f>
              <c:strCache>
                <c:ptCount val="1"/>
                <c:pt idx="0">
                  <c:v>Intervention</c:v>
                </c:pt>
              </c:strCache>
            </c:strRef>
          </c:tx>
          <c:spPr>
            <a:ln w="31750" cap="rnd">
              <a:solidFill>
                <a:srgbClr val="FF0066"/>
              </a:solidFill>
              <a:round/>
            </a:ln>
            <a:effectLst/>
          </c:spPr>
          <c:marker>
            <c:symbol val="circle"/>
            <c:size val="5"/>
            <c:spPr>
              <a:solidFill>
                <a:srgbClr val="FF0066"/>
              </a:solidFill>
              <a:ln w="34925">
                <a:solidFill>
                  <a:srgbClr val="FF0066"/>
                </a:solidFill>
              </a:ln>
              <a:effectLst/>
            </c:spPr>
          </c:marker>
          <c:cat>
            <c:strRef>
              <c:f>Sheet1!$A$2:$A$3</c:f>
              <c:strCache>
                <c:ptCount val="2"/>
                <c:pt idx="0">
                  <c:v>3month</c:v>
                </c:pt>
                <c:pt idx="1">
                  <c:v>6month</c:v>
                </c:pt>
              </c:strCache>
            </c:strRef>
          </c:cat>
          <c:val>
            <c:numRef>
              <c:f>Sheet1!$B$2:$B$3</c:f>
              <c:numCache>
                <c:formatCode>General</c:formatCode>
                <c:ptCount val="2"/>
                <c:pt idx="0">
                  <c:v>40.6</c:v>
                </c:pt>
                <c:pt idx="1">
                  <c:v>50.1</c:v>
                </c:pt>
              </c:numCache>
            </c:numRef>
          </c:val>
          <c:smooth val="0"/>
          <c:extLst>
            <c:ext xmlns:c16="http://schemas.microsoft.com/office/drawing/2014/chart" uri="{C3380CC4-5D6E-409C-BE32-E72D297353CC}">
              <c16:uniqueId val="{00000000-546B-5140-A079-EDACA911F859}"/>
            </c:ext>
          </c:extLst>
        </c:ser>
        <c:ser>
          <c:idx val="1"/>
          <c:order val="1"/>
          <c:tx>
            <c:strRef>
              <c:f>Sheet1!$C$1</c:f>
              <c:strCache>
                <c:ptCount val="1"/>
                <c:pt idx="0">
                  <c:v>Control</c:v>
                </c:pt>
              </c:strCache>
            </c:strRef>
          </c:tx>
          <c:spPr>
            <a:ln w="31750" cap="rnd">
              <a:solidFill>
                <a:srgbClr val="FFD13F"/>
              </a:solidFill>
              <a:round/>
            </a:ln>
            <a:effectLst/>
          </c:spPr>
          <c:marker>
            <c:symbol val="circle"/>
            <c:size val="5"/>
            <c:spPr>
              <a:solidFill>
                <a:srgbClr val="FFD13F"/>
              </a:solidFill>
              <a:ln w="34925">
                <a:solidFill>
                  <a:srgbClr val="FFD13F"/>
                </a:solidFill>
              </a:ln>
              <a:effectLst/>
            </c:spPr>
          </c:marker>
          <c:cat>
            <c:strRef>
              <c:f>Sheet1!$A$2:$A$3</c:f>
              <c:strCache>
                <c:ptCount val="2"/>
                <c:pt idx="0">
                  <c:v>3month</c:v>
                </c:pt>
                <c:pt idx="1">
                  <c:v>6month</c:v>
                </c:pt>
              </c:strCache>
            </c:strRef>
          </c:cat>
          <c:val>
            <c:numRef>
              <c:f>Sheet1!$C$2:$C$3</c:f>
              <c:numCache>
                <c:formatCode>General</c:formatCode>
                <c:ptCount val="2"/>
                <c:pt idx="0">
                  <c:v>38.5</c:v>
                </c:pt>
                <c:pt idx="1">
                  <c:v>39</c:v>
                </c:pt>
              </c:numCache>
            </c:numRef>
          </c:val>
          <c:smooth val="0"/>
          <c:extLst>
            <c:ext xmlns:c16="http://schemas.microsoft.com/office/drawing/2014/chart" uri="{C3380CC4-5D6E-409C-BE32-E72D297353CC}">
              <c16:uniqueId val="{00000001-546B-5140-A079-EDACA911F859}"/>
            </c:ext>
          </c:extLst>
        </c:ser>
        <c:dLbls>
          <c:showLegendKey val="0"/>
          <c:showVal val="0"/>
          <c:showCatName val="0"/>
          <c:showSerName val="0"/>
          <c:showPercent val="0"/>
          <c:showBubbleSize val="0"/>
        </c:dLbls>
        <c:marker val="1"/>
        <c:smooth val="0"/>
        <c:axId val="640262224"/>
        <c:axId val="640260584"/>
      </c:lineChart>
      <c:catAx>
        <c:axId val="640262224"/>
        <c:scaling>
          <c:orientation val="minMax"/>
        </c:scaling>
        <c:delete val="1"/>
        <c:axPos val="b"/>
        <c:numFmt formatCode="General" sourceLinked="1"/>
        <c:majorTickMark val="none"/>
        <c:minorTickMark val="none"/>
        <c:tickLblPos val="nextTo"/>
        <c:crossAx val="640260584"/>
        <c:crosses val="autoZero"/>
        <c:auto val="1"/>
        <c:lblAlgn val="ctr"/>
        <c:lblOffset val="100"/>
        <c:noMultiLvlLbl val="0"/>
      </c:catAx>
      <c:valAx>
        <c:axId val="640260584"/>
        <c:scaling>
          <c:orientation val="minMax"/>
          <c:max val="60"/>
          <c:min val="10"/>
        </c:scaling>
        <c:delete val="0"/>
        <c:axPos val="l"/>
        <c:majorGridlines>
          <c:spPr>
            <a:ln w="9525" cap="flat" cmpd="sng" algn="ctr">
              <a:solidFill>
                <a:srgbClr val="00D9FF"/>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0262224"/>
        <c:crosses val="autoZero"/>
        <c:crossBetween val="between"/>
      </c:valAx>
      <c:spPr>
        <a:solidFill>
          <a:srgbClr val="FFF2E6"/>
        </a:solidFill>
        <a:ln>
          <a:noFill/>
        </a:ln>
        <a:effectLst/>
      </c:spPr>
    </c:plotArea>
    <c:plotVisOnly val="1"/>
    <c:dispBlanksAs val="gap"/>
    <c:showDLblsOverMax val="0"/>
  </c:chart>
  <c:spPr>
    <a:solidFill>
      <a:srgbClr val="FF0066"/>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25/07/2018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030600B-88A9-4A8E-AAD5-933A53D4C2A8}" type="datetimeFigureOut">
              <a:rPr lang="en-US" smtClean="0"/>
              <a:t>7/25/2018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2303A1-A65B-499A-A9B3-B57D2B50D037}" type="slidenum">
              <a:rPr lang="en-US" smtClean="0"/>
              <a:t>‹#›</a:t>
            </a:fld>
            <a:endParaRPr lang="en-US"/>
          </a:p>
        </p:txBody>
      </p:sp>
    </p:spTree>
    <p:extLst>
      <p:ext uri="{BB962C8B-B14F-4D97-AF65-F5344CB8AC3E}">
        <p14:creationId xmlns:p14="http://schemas.microsoft.com/office/powerpoint/2010/main" val="168362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56241" eaLnBrk="0" fontAlgn="base" hangingPunct="0">
              <a:spcBef>
                <a:spcPct val="0"/>
              </a:spcBef>
              <a:spcAft>
                <a:spcPct val="0"/>
              </a:spcAft>
            </a:pPr>
            <a:r>
              <a:rPr lang="en-US" sz="1200" dirty="0">
                <a:latin typeface="Arial" panose="020B0604020202020204" pitchFamily="34" charset="0"/>
              </a:rPr>
              <a:t>One potential contributor to the challenge of existing treatments may be a lack of attention to replacement activities or the role of depressed mood. </a:t>
            </a:r>
          </a:p>
        </p:txBody>
      </p:sp>
      <p:sp>
        <p:nvSpPr>
          <p:cNvPr id="4" name="Slide Number Placeholder 3"/>
          <p:cNvSpPr>
            <a:spLocks noGrp="1"/>
          </p:cNvSpPr>
          <p:nvPr>
            <p:ph type="sldNum" sz="quarter" idx="10"/>
          </p:nvPr>
        </p:nvSpPr>
        <p:spPr/>
        <p:txBody>
          <a:bodyPr/>
          <a:lstStyle/>
          <a:p>
            <a:fld id="{EF2303A1-A65B-499A-A9B3-B57D2B50D037}" type="slidenum">
              <a:rPr lang="en-US" smtClean="0"/>
              <a:t>1</a:t>
            </a:fld>
            <a:endParaRPr lang="en-US"/>
          </a:p>
        </p:txBody>
      </p:sp>
    </p:spTree>
    <p:extLst>
      <p:ext uri="{BB962C8B-B14F-4D97-AF65-F5344CB8AC3E}">
        <p14:creationId xmlns:p14="http://schemas.microsoft.com/office/powerpoint/2010/main" val="47851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303A1-A65B-499A-A9B3-B57D2B50D037}" type="slidenum">
              <a:rPr lang="en-US" smtClean="0"/>
              <a:t>2</a:t>
            </a:fld>
            <a:endParaRPr lang="en-US"/>
          </a:p>
        </p:txBody>
      </p:sp>
    </p:spTree>
    <p:extLst>
      <p:ext uri="{BB962C8B-B14F-4D97-AF65-F5344CB8AC3E}">
        <p14:creationId xmlns:p14="http://schemas.microsoft.com/office/powerpoint/2010/main" val="132863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303A1-A65B-499A-A9B3-B57D2B50D037}" type="slidenum">
              <a:rPr lang="en-US" smtClean="0"/>
              <a:t>3</a:t>
            </a:fld>
            <a:endParaRPr lang="en-US"/>
          </a:p>
        </p:txBody>
      </p:sp>
    </p:spTree>
    <p:extLst>
      <p:ext uri="{BB962C8B-B14F-4D97-AF65-F5344CB8AC3E}">
        <p14:creationId xmlns:p14="http://schemas.microsoft.com/office/powerpoint/2010/main" val="21638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54"/>
            <a:ext cx="9143998" cy="1145897"/>
          </a:xfrm>
          <a:solidFill>
            <a:srgbClr val="FF0066"/>
          </a:solidFill>
        </p:spPr>
        <p:txBody>
          <a:bodyPr>
            <a:normAutofit fontScale="90000"/>
          </a:bodyPr>
          <a:lstStyle/>
          <a:p>
            <a:pPr defTabSz="556241" eaLnBrk="0" fontAlgn="base" hangingPunct="0">
              <a:spcAft>
                <a:spcPct val="0"/>
              </a:spcAft>
            </a:pPr>
            <a:r>
              <a:rPr lang="en-US" sz="1600" dirty="0">
                <a:solidFill>
                  <a:schemeClr val="bg1"/>
                </a:solidFill>
                <a:latin typeface="Avenir Roman" panose="02000503020000020003" pitchFamily="2" charset="0"/>
              </a:rPr>
              <a:t/>
            </a:r>
            <a:br>
              <a:rPr lang="en-US" sz="1600" dirty="0">
                <a:solidFill>
                  <a:schemeClr val="bg1"/>
                </a:solidFill>
                <a:latin typeface="Avenir Roman" panose="02000503020000020003" pitchFamily="2" charset="0"/>
              </a:rPr>
            </a:br>
            <a:r>
              <a:rPr lang="en-US" sz="1600" dirty="0">
                <a:solidFill>
                  <a:schemeClr val="bg1"/>
                </a:solidFill>
                <a:latin typeface="Avenir Roman" panose="02000503020000020003" pitchFamily="2" charset="0"/>
              </a:rPr>
              <a:t>Behavioral Activation Integrated with Sexual Risk Reduction Counseling for High-Risk MSM with                                         Crystal Methamphetamine Dependence: An Initial Randomized Controlled Trial of Project IMPACT</a:t>
            </a:r>
            <a:r>
              <a:rPr lang="en-US" sz="1300" dirty="0">
                <a:solidFill>
                  <a:schemeClr val="bg1"/>
                </a:solidFill>
                <a:latin typeface="Avenir Roman" panose="02000503020000020003" pitchFamily="2" charset="0"/>
              </a:rPr>
              <a:t/>
            </a:r>
            <a:br>
              <a:rPr lang="en-US" sz="1300" dirty="0">
                <a:solidFill>
                  <a:schemeClr val="bg1"/>
                </a:solidFill>
                <a:latin typeface="Avenir Roman" panose="02000503020000020003" pitchFamily="2" charset="0"/>
              </a:rPr>
            </a:br>
            <a:r>
              <a:rPr lang="en-US" sz="900" dirty="0">
                <a:solidFill>
                  <a:schemeClr val="bg1"/>
                </a:solidFill>
                <a:latin typeface="Avenir Roman" panose="02000503020000020003" pitchFamily="2" charset="0"/>
              </a:rPr>
              <a:t/>
            </a:r>
            <a:br>
              <a:rPr lang="en-US" sz="900" dirty="0">
                <a:solidFill>
                  <a:schemeClr val="bg1"/>
                </a:solidFill>
                <a:latin typeface="Avenir Roman" panose="02000503020000020003" pitchFamily="2" charset="0"/>
              </a:rPr>
            </a:br>
            <a:r>
              <a:rPr lang="en-US" altLang="en-US" sz="1200" dirty="0">
                <a:solidFill>
                  <a:srgbClr val="FFFFFF"/>
                </a:solidFill>
                <a:latin typeface="Avenir Roman" panose="02000503020000020003" pitchFamily="2" charset="0"/>
                <a:cs typeface="Calibri" panose="020F0502020204030204" pitchFamily="34" charset="0"/>
              </a:rPr>
              <a:t>Matthew J. </a:t>
            </a:r>
            <a:r>
              <a:rPr lang="en-US" altLang="en-US" sz="1200" dirty="0" err="1">
                <a:solidFill>
                  <a:srgbClr val="FFFFFF"/>
                </a:solidFill>
                <a:latin typeface="Avenir Roman" panose="02000503020000020003" pitchFamily="2" charset="0"/>
                <a:cs typeface="Calibri" panose="020F0502020204030204" pitchFamily="34" charset="0"/>
              </a:rPr>
              <a:t>Mimiaga</a:t>
            </a:r>
            <a:r>
              <a:rPr lang="en-US" altLang="en-US" sz="1200" dirty="0">
                <a:solidFill>
                  <a:srgbClr val="FFFFFF"/>
                </a:solidFill>
                <a:latin typeface="Avenir Roman" panose="02000503020000020003" pitchFamily="2" charset="0"/>
                <a:cs typeface="Calibri" panose="020F0502020204030204" pitchFamily="34" charset="0"/>
              </a:rPr>
              <a:t>, David W. Pantalone, Katie B. </a:t>
            </a:r>
            <a:r>
              <a:rPr lang="en-US" altLang="en-US" sz="1200" dirty="0" err="1">
                <a:solidFill>
                  <a:srgbClr val="FFFFFF"/>
                </a:solidFill>
                <a:latin typeface="Avenir Roman" panose="02000503020000020003" pitchFamily="2" charset="0"/>
                <a:cs typeface="Calibri" panose="020F0502020204030204" pitchFamily="34" charset="0"/>
              </a:rPr>
              <a:t>Biello</a:t>
            </a:r>
            <a:r>
              <a:rPr lang="en-US" altLang="en-US" sz="1200" dirty="0">
                <a:solidFill>
                  <a:srgbClr val="FFFFFF"/>
                </a:solidFill>
                <a:latin typeface="Avenir Roman" panose="02000503020000020003" pitchFamily="2" charset="0"/>
                <a:cs typeface="Calibri" panose="020F0502020204030204" pitchFamily="34" charset="0"/>
              </a:rPr>
              <a:t>, Jaclyn M.W. </a:t>
            </a:r>
            <a:r>
              <a:rPr lang="en-US" altLang="en-US" sz="1200" dirty="0" err="1">
                <a:solidFill>
                  <a:srgbClr val="FFFFFF"/>
                </a:solidFill>
                <a:latin typeface="Avenir Roman" panose="02000503020000020003" pitchFamily="2" charset="0"/>
                <a:cs typeface="Calibri" panose="020F0502020204030204" pitchFamily="34" charset="0"/>
              </a:rPr>
              <a:t>Hughto</a:t>
            </a:r>
            <a:r>
              <a:rPr lang="en-US" altLang="en-US" sz="1200" dirty="0">
                <a:solidFill>
                  <a:srgbClr val="FFFFFF"/>
                </a:solidFill>
                <a:latin typeface="Avenir Roman" panose="02000503020000020003" pitchFamily="2" charset="0"/>
                <a:cs typeface="Calibri" panose="020F0502020204030204" pitchFamily="34" charset="0"/>
              </a:rPr>
              <a:t>, John Frank, </a:t>
            </a:r>
            <a:r>
              <a:rPr lang="en-US" altLang="en-US" sz="1200" dirty="0" err="1">
                <a:solidFill>
                  <a:srgbClr val="FFFFFF"/>
                </a:solidFill>
                <a:latin typeface="Avenir Roman" panose="02000503020000020003" pitchFamily="2" charset="0"/>
                <a:cs typeface="Calibri" panose="020F0502020204030204" pitchFamily="34" charset="0"/>
              </a:rPr>
              <a:t>Conall</a:t>
            </a:r>
            <a:r>
              <a:rPr lang="en-US" altLang="en-US" sz="1200" dirty="0">
                <a:solidFill>
                  <a:srgbClr val="FFFFFF"/>
                </a:solidFill>
                <a:latin typeface="Avenir Roman" panose="02000503020000020003" pitchFamily="2" charset="0"/>
                <a:cs typeface="Calibri" panose="020F0502020204030204" pitchFamily="34" charset="0"/>
              </a:rPr>
              <a:t> </a:t>
            </a:r>
            <a:r>
              <a:rPr lang="en-US" altLang="en-US" sz="1200" dirty="0" err="1">
                <a:solidFill>
                  <a:srgbClr val="FFFFFF"/>
                </a:solidFill>
                <a:latin typeface="Avenir Roman" panose="02000503020000020003" pitchFamily="2" charset="0"/>
                <a:cs typeface="Calibri" panose="020F0502020204030204" pitchFamily="34" charset="0"/>
              </a:rPr>
              <a:t>O’Cleirigh</a:t>
            </a:r>
            <a:r>
              <a:rPr lang="en-US" altLang="en-US" sz="1200" dirty="0">
                <a:solidFill>
                  <a:srgbClr val="FFFFFF"/>
                </a:solidFill>
                <a:latin typeface="Avenir Roman" panose="02000503020000020003" pitchFamily="2" charset="0"/>
                <a:cs typeface="Calibri" panose="020F0502020204030204" pitchFamily="34" charset="0"/>
              </a:rPr>
              <a:t>,                                       Sari L. Reisner, </a:t>
            </a:r>
            <a:r>
              <a:rPr lang="en-US" altLang="en-US" sz="1200" dirty="0" err="1">
                <a:solidFill>
                  <a:srgbClr val="FFFFFF"/>
                </a:solidFill>
                <a:latin typeface="Avenir Roman" panose="02000503020000020003" pitchFamily="2" charset="0"/>
                <a:cs typeface="Calibri" panose="020F0502020204030204" pitchFamily="34" charset="0"/>
              </a:rPr>
              <a:t>Arjee</a:t>
            </a:r>
            <a:r>
              <a:rPr lang="en-US" altLang="en-US" sz="1200" dirty="0">
                <a:solidFill>
                  <a:srgbClr val="FFFFFF"/>
                </a:solidFill>
                <a:latin typeface="Avenir Roman" panose="02000503020000020003" pitchFamily="2" charset="0"/>
                <a:cs typeface="Calibri" panose="020F0502020204030204" pitchFamily="34" charset="0"/>
              </a:rPr>
              <a:t> </a:t>
            </a:r>
            <a:r>
              <a:rPr lang="en-US" altLang="en-US" sz="1200" dirty="0" err="1">
                <a:solidFill>
                  <a:srgbClr val="FFFFFF"/>
                </a:solidFill>
                <a:latin typeface="Avenir Roman" panose="02000503020000020003" pitchFamily="2" charset="0"/>
                <a:cs typeface="Calibri" panose="020F0502020204030204" pitchFamily="34" charset="0"/>
              </a:rPr>
              <a:t>Restar</a:t>
            </a:r>
            <a:r>
              <a:rPr lang="en-US" altLang="en-US" sz="1200" dirty="0">
                <a:solidFill>
                  <a:srgbClr val="FFFFFF"/>
                </a:solidFill>
                <a:latin typeface="Avenir Roman" panose="02000503020000020003" pitchFamily="2" charset="0"/>
                <a:cs typeface="Calibri" panose="020F0502020204030204" pitchFamily="34" charset="0"/>
              </a:rPr>
              <a:t>, Christopher M. </a:t>
            </a:r>
            <a:r>
              <a:rPr lang="en-US" altLang="en-US" sz="1200" dirty="0" err="1">
                <a:solidFill>
                  <a:srgbClr val="FFFFFF"/>
                </a:solidFill>
                <a:latin typeface="Avenir Roman" panose="02000503020000020003" pitchFamily="2" charset="0"/>
                <a:cs typeface="Calibri" panose="020F0502020204030204" pitchFamily="34" charset="0"/>
              </a:rPr>
              <a:t>Santostefano</a:t>
            </a:r>
            <a:r>
              <a:rPr lang="en-US" altLang="en-US" sz="1200" dirty="0">
                <a:solidFill>
                  <a:srgbClr val="FFFFFF"/>
                </a:solidFill>
                <a:latin typeface="Avenir Roman" panose="02000503020000020003" pitchFamily="2" charset="0"/>
                <a:cs typeface="Calibri" panose="020F0502020204030204" pitchFamily="34" charset="0"/>
              </a:rPr>
              <a:t>, Kenneth H. Mayer, Steven A. </a:t>
            </a:r>
            <a:r>
              <a:rPr lang="en-US" altLang="en-US" sz="1200" dirty="0" err="1">
                <a:solidFill>
                  <a:srgbClr val="FFFFFF"/>
                </a:solidFill>
                <a:latin typeface="Avenir Roman" panose="02000503020000020003" pitchFamily="2" charset="0"/>
                <a:cs typeface="Calibri" panose="020F0502020204030204" pitchFamily="34" charset="0"/>
              </a:rPr>
              <a:t>Safren</a:t>
            </a:r>
            <a:r>
              <a:rPr lang="en-US" altLang="en-US" sz="1800" baseline="30000" dirty="0">
                <a:solidFill>
                  <a:srgbClr val="FFFFFF"/>
                </a:solidFill>
                <a:latin typeface="Calibri" panose="020F0502020204030204" pitchFamily="34" charset="0"/>
                <a:cs typeface="Calibri" panose="020F0502020204030204" pitchFamily="34" charset="0"/>
              </a:rPr>
              <a:t/>
            </a:r>
            <a:br>
              <a:rPr lang="en-US" altLang="en-US" sz="1800" baseline="30000" dirty="0">
                <a:solidFill>
                  <a:srgbClr val="FFFFFF"/>
                </a:solidFill>
                <a:latin typeface="Calibri" panose="020F0502020204030204" pitchFamily="34" charset="0"/>
                <a:cs typeface="Calibri" panose="020F0502020204030204" pitchFamily="34" charset="0"/>
              </a:rPr>
            </a:br>
            <a:endParaRPr lang="en-US" sz="1100" b="0" dirty="0"/>
          </a:p>
        </p:txBody>
      </p:sp>
      <p:sp>
        <p:nvSpPr>
          <p:cNvPr id="5" name="Text Box 3"/>
          <p:cNvSpPr txBox="1">
            <a:spLocks noGrp="1" noChangeArrowheads="1"/>
          </p:cNvSpPr>
          <p:nvPr>
            <p:ph idx="1"/>
          </p:nvPr>
        </p:nvSpPr>
        <p:spPr bwMode="auto">
          <a:xfrm>
            <a:off x="87232" y="1623935"/>
            <a:ext cx="6782296" cy="1913733"/>
          </a:xfrm>
          <a:prstGeom prst="rect">
            <a:avLst/>
          </a:prstGeom>
          <a:noFill/>
          <a:ln>
            <a:noFill/>
          </a:ln>
          <a:effectLst/>
          <a:extLst/>
        </p:spPr>
        <p:txBody>
          <a:bodyPr vert="horz" wrap="square" lIns="22287" tIns="22287" rIns="22287" bIns="22287" numCol="1" anchor="t" anchorCtr="0" compatLnSpc="1">
            <a:prstTxWarp prst="textNoShape">
              <a:avLst/>
            </a:prstTxWarp>
            <a:normAutofit lnSpcReduction="10000"/>
          </a:bodyPr>
          <a:lstStyle/>
          <a:p>
            <a:pPr defTabSz="556241" eaLnBrk="0" fontAlgn="base" hangingPunct="0">
              <a:spcBef>
                <a:spcPct val="0"/>
              </a:spcBef>
              <a:spcAft>
                <a:spcPct val="0"/>
              </a:spcAft>
            </a:pPr>
            <a:r>
              <a:rPr lang="en-US" sz="1200" dirty="0">
                <a:latin typeface="Avenir Roman" panose="02000503020000020003" pitchFamily="2" charset="0"/>
              </a:rPr>
              <a:t>Men who have sex with men (MSM) continue to be the largest risk group for incident HIV infections in the United States.</a:t>
            </a:r>
          </a:p>
          <a:p>
            <a:pPr defTabSz="556241" eaLnBrk="0" fontAlgn="base" hangingPunct="0">
              <a:spcBef>
                <a:spcPct val="0"/>
              </a:spcBef>
              <a:spcAft>
                <a:spcPct val="0"/>
              </a:spcAft>
            </a:pPr>
            <a:endParaRPr lang="en-US" sz="500" dirty="0">
              <a:latin typeface="Avenir Roman" panose="02000503020000020003" pitchFamily="2" charset="0"/>
            </a:endParaRPr>
          </a:p>
          <a:p>
            <a:pPr defTabSz="556241" eaLnBrk="0" fontAlgn="base" hangingPunct="0">
              <a:spcBef>
                <a:spcPct val="0"/>
              </a:spcBef>
              <a:spcAft>
                <a:spcPct val="0"/>
              </a:spcAft>
            </a:pPr>
            <a:r>
              <a:rPr lang="en-US" sz="1200" dirty="0">
                <a:latin typeface="Avenir Roman" panose="02000503020000020003" pitchFamily="2" charset="0"/>
              </a:rPr>
              <a:t>Domestically, crystal methamphetamine use is endemic to urban MSM and is highly associated with engaging in </a:t>
            </a:r>
            <a:r>
              <a:rPr lang="en-US" sz="1200" dirty="0" err="1">
                <a:latin typeface="Avenir Roman" panose="02000503020000020003" pitchFamily="2" charset="0"/>
              </a:rPr>
              <a:t>condomless</a:t>
            </a:r>
            <a:r>
              <a:rPr lang="en-US" sz="1200" dirty="0">
                <a:latin typeface="Avenir Roman" panose="02000503020000020003" pitchFamily="2" charset="0"/>
              </a:rPr>
              <a:t> anal sex (CAS) and HIV transmission.</a:t>
            </a:r>
          </a:p>
          <a:p>
            <a:pPr defTabSz="556241" eaLnBrk="0" fontAlgn="base" hangingPunct="0">
              <a:spcBef>
                <a:spcPct val="0"/>
              </a:spcBef>
              <a:spcAft>
                <a:spcPct val="0"/>
              </a:spcAft>
            </a:pPr>
            <a:endParaRPr lang="en-US" sz="500" dirty="0">
              <a:latin typeface="Avenir Roman" panose="02000503020000020003" pitchFamily="2" charset="0"/>
            </a:endParaRPr>
          </a:p>
          <a:p>
            <a:pPr defTabSz="556241" eaLnBrk="0" fontAlgn="base" hangingPunct="0">
              <a:spcBef>
                <a:spcPct val="0"/>
              </a:spcBef>
              <a:spcAft>
                <a:spcPct val="0"/>
              </a:spcAft>
            </a:pPr>
            <a:r>
              <a:rPr lang="en-US" sz="1200" dirty="0">
                <a:latin typeface="Avenir Roman" panose="02000503020000020003" pitchFamily="2" charset="0"/>
              </a:rPr>
              <a:t>Behavioral activation (BA) is an evidence-based approach for depression that involves identifying and participating in pleasurable, goal-directed activities. </a:t>
            </a:r>
            <a:endParaRPr lang="en-US" altLang="en-US" sz="1200" dirty="0">
              <a:latin typeface="Avenir Roman" panose="02000503020000020003" pitchFamily="2" charset="0"/>
            </a:endParaRPr>
          </a:p>
          <a:p>
            <a:pPr defTabSz="556241" eaLnBrk="0" fontAlgn="base" hangingPunct="0">
              <a:spcBef>
                <a:spcPct val="0"/>
              </a:spcBef>
              <a:spcAft>
                <a:spcPct val="0"/>
              </a:spcAft>
            </a:pPr>
            <a:endParaRPr lang="en-US" sz="500" dirty="0">
              <a:latin typeface="Avenir Roman" panose="02000503020000020003" pitchFamily="2" charset="0"/>
            </a:endParaRPr>
          </a:p>
          <a:p>
            <a:pPr defTabSz="556241" eaLnBrk="0" fontAlgn="base" hangingPunct="0">
              <a:spcBef>
                <a:spcPct val="0"/>
              </a:spcBef>
              <a:spcAft>
                <a:spcPct val="0"/>
              </a:spcAft>
            </a:pPr>
            <a:r>
              <a:rPr lang="en-US" sz="1200" dirty="0">
                <a:latin typeface="Avenir Roman" panose="02000503020000020003" pitchFamily="2" charset="0"/>
              </a:rPr>
              <a:t>We </a:t>
            </a:r>
            <a:r>
              <a:rPr lang="en-US" sz="1200" dirty="0" smtClean="0">
                <a:latin typeface="Avenir Roman" panose="02000503020000020003" pitchFamily="2" charset="0"/>
              </a:rPr>
              <a:t>hypothesized </a:t>
            </a:r>
            <a:r>
              <a:rPr lang="en-US" sz="1200" dirty="0">
                <a:latin typeface="Avenir Roman" panose="02000503020000020003" pitchFamily="2" charset="0"/>
              </a:rPr>
              <a:t>that BA will re-engage participants in pleasurable non-drug use activities that will serve as a natural reinforcement for functional behavior, improve depressed mood when not using by experiencing increases in pleasure and mastery, and decrease overall distress so that this group of MSM can benefit better from HIV risk reduction counseling.</a:t>
            </a:r>
            <a:endParaRPr lang="en-US" sz="1200" dirty="0">
              <a:solidFill>
                <a:srgbClr val="002060"/>
              </a:solidFill>
              <a:latin typeface="Avenir Roman" panose="02000503020000020003" pitchFamily="2" charset="0"/>
            </a:endParaRPr>
          </a:p>
        </p:txBody>
      </p:sp>
      <p:sp>
        <p:nvSpPr>
          <p:cNvPr id="14" name="TextBox 13"/>
          <p:cNvSpPr txBox="1"/>
          <p:nvPr/>
        </p:nvSpPr>
        <p:spPr>
          <a:xfrm>
            <a:off x="0" y="5985917"/>
            <a:ext cx="9143997" cy="334549"/>
          </a:xfrm>
          <a:prstGeom prst="rect">
            <a:avLst/>
          </a:prstGeom>
          <a:solidFill>
            <a:srgbClr val="FFD13F"/>
          </a:solidFill>
        </p:spPr>
        <p:txBody>
          <a:bodyPr wrap="square" rtlCol="0">
            <a:spAutoFit/>
          </a:bodyPr>
          <a:lstStyle/>
          <a:p>
            <a:endParaRPr lang="en-US" dirty="0"/>
          </a:p>
        </p:txBody>
      </p:sp>
      <p:pic>
        <p:nvPicPr>
          <p:cNvPr id="16" name="Picture 15"/>
          <p:cNvPicPr>
            <a:picLocks noChangeAspect="1"/>
          </p:cNvPicPr>
          <p:nvPr/>
        </p:nvPicPr>
        <p:blipFill>
          <a:blip r:embed="rId3"/>
          <a:stretch>
            <a:fillRect/>
          </a:stretch>
        </p:blipFill>
        <p:spPr>
          <a:xfrm>
            <a:off x="6024108" y="6452892"/>
            <a:ext cx="454023" cy="246642"/>
          </a:xfrm>
          <a:prstGeom prst="rect">
            <a:avLst/>
          </a:prstGeom>
        </p:spPr>
      </p:pic>
      <p:pic>
        <p:nvPicPr>
          <p:cNvPr id="17" name="Picture 16"/>
          <p:cNvPicPr>
            <a:picLocks noChangeAspect="1"/>
          </p:cNvPicPr>
          <p:nvPr/>
        </p:nvPicPr>
        <p:blipFill>
          <a:blip r:embed="rId4"/>
          <a:stretch>
            <a:fillRect/>
          </a:stretch>
        </p:blipFill>
        <p:spPr>
          <a:xfrm>
            <a:off x="5756543" y="6471722"/>
            <a:ext cx="211993" cy="208982"/>
          </a:xfrm>
          <a:prstGeom prst="rect">
            <a:avLst/>
          </a:prstGeom>
        </p:spPr>
      </p:pic>
      <p:pic>
        <p:nvPicPr>
          <p:cNvPr id="18" name="Picture 17"/>
          <p:cNvPicPr>
            <a:picLocks noChangeAspect="1"/>
          </p:cNvPicPr>
          <p:nvPr/>
        </p:nvPicPr>
        <p:blipFill>
          <a:blip r:embed="rId5"/>
          <a:stretch>
            <a:fillRect/>
          </a:stretch>
        </p:blipFill>
        <p:spPr>
          <a:xfrm>
            <a:off x="6478131" y="6418763"/>
            <a:ext cx="532073" cy="314900"/>
          </a:xfrm>
          <a:prstGeom prst="rect">
            <a:avLst/>
          </a:prstGeom>
        </p:spPr>
      </p:pic>
      <p:pic>
        <p:nvPicPr>
          <p:cNvPr id="19" name="Picture 18"/>
          <p:cNvPicPr>
            <a:picLocks noChangeAspect="1"/>
          </p:cNvPicPr>
          <p:nvPr/>
        </p:nvPicPr>
        <p:blipFill>
          <a:blip r:embed="rId6"/>
          <a:stretch>
            <a:fillRect/>
          </a:stretch>
        </p:blipFill>
        <p:spPr>
          <a:xfrm>
            <a:off x="7049229" y="6496004"/>
            <a:ext cx="566695" cy="178733"/>
          </a:xfrm>
          <a:prstGeom prst="rect">
            <a:avLst/>
          </a:prstGeom>
        </p:spPr>
      </p:pic>
      <p:sp>
        <p:nvSpPr>
          <p:cNvPr id="23" name="TextBox 22"/>
          <p:cNvSpPr txBox="1"/>
          <p:nvPr/>
        </p:nvSpPr>
        <p:spPr>
          <a:xfrm>
            <a:off x="-824" y="1168743"/>
            <a:ext cx="9143998" cy="369332"/>
          </a:xfrm>
          <a:prstGeom prst="rect">
            <a:avLst/>
          </a:prstGeom>
          <a:solidFill>
            <a:srgbClr val="002060"/>
          </a:solidFill>
        </p:spPr>
        <p:txBody>
          <a:bodyPr wrap="square" rtlCol="0">
            <a:spAutoFit/>
          </a:bodyPr>
          <a:lstStyle/>
          <a:p>
            <a:pPr algn="ctr"/>
            <a:r>
              <a:rPr lang="en-US" dirty="0">
                <a:solidFill>
                  <a:schemeClr val="bg1"/>
                </a:solidFill>
                <a:latin typeface="Avenir Roman" panose="02000503020000020003" pitchFamily="2" charset="0"/>
              </a:rPr>
              <a:t>BACKGROUND</a:t>
            </a:r>
          </a:p>
        </p:txBody>
      </p:sp>
      <p:sp>
        <p:nvSpPr>
          <p:cNvPr id="3" name="TextBox 2">
            <a:extLst>
              <a:ext uri="{FF2B5EF4-FFF2-40B4-BE49-F238E27FC236}">
                <a16:creationId xmlns:a16="http://schemas.microsoft.com/office/drawing/2014/main" id="{3E7B48A8-D574-2047-B6C5-C5CE09930AC6}"/>
              </a:ext>
            </a:extLst>
          </p:cNvPr>
          <p:cNvSpPr txBox="1"/>
          <p:nvPr/>
        </p:nvSpPr>
        <p:spPr>
          <a:xfrm>
            <a:off x="-1" y="5968525"/>
            <a:ext cx="1465462" cy="369332"/>
          </a:xfrm>
          <a:prstGeom prst="rect">
            <a:avLst/>
          </a:prstGeom>
          <a:noFill/>
        </p:spPr>
        <p:txBody>
          <a:bodyPr wrap="square" rtlCol="0">
            <a:spAutoFit/>
          </a:bodyPr>
          <a:lstStyle/>
          <a:p>
            <a:r>
              <a:rPr lang="en-US" sz="600" b="1" dirty="0">
                <a:solidFill>
                  <a:schemeClr val="bg1"/>
                </a:solidFill>
                <a:latin typeface="Avenir Roman" panose="02000503020000020003" pitchFamily="2" charset="0"/>
              </a:rPr>
              <a:t>Funded by NIDA</a:t>
            </a:r>
          </a:p>
          <a:p>
            <a:r>
              <a:rPr lang="en-US" sz="600" b="1" dirty="0">
                <a:solidFill>
                  <a:schemeClr val="bg1"/>
                </a:solidFill>
                <a:latin typeface="Avenir Roman" panose="02000503020000020003" pitchFamily="2" charset="0"/>
              </a:rPr>
              <a:t>R34DA031028, PI: </a:t>
            </a:r>
            <a:r>
              <a:rPr lang="en-US" sz="600" b="1" dirty="0" err="1">
                <a:solidFill>
                  <a:schemeClr val="bg1"/>
                </a:solidFill>
                <a:latin typeface="Avenir Roman" panose="02000503020000020003" pitchFamily="2" charset="0"/>
              </a:rPr>
              <a:t>Mimiaga</a:t>
            </a:r>
            <a:r>
              <a:rPr lang="en-US" sz="600" b="1" dirty="0">
                <a:solidFill>
                  <a:schemeClr val="bg1"/>
                </a:solidFill>
                <a:latin typeface="Avenir Roman" panose="02000503020000020003" pitchFamily="2" charset="0"/>
              </a:rPr>
              <a:t> </a:t>
            </a:r>
          </a:p>
          <a:p>
            <a:r>
              <a:rPr lang="en-US" sz="600" b="1" dirty="0">
                <a:solidFill>
                  <a:schemeClr val="bg1"/>
                </a:solidFill>
                <a:latin typeface="Avenir Roman" panose="02000503020000020003" pitchFamily="2" charset="0"/>
              </a:rPr>
              <a:t>K24DA040489, PI: </a:t>
            </a:r>
            <a:r>
              <a:rPr lang="en-US" sz="600" b="1" dirty="0" err="1">
                <a:solidFill>
                  <a:schemeClr val="bg1"/>
                </a:solidFill>
                <a:latin typeface="Avenir Roman" panose="02000503020000020003" pitchFamily="2" charset="0"/>
              </a:rPr>
              <a:t>Safren</a:t>
            </a:r>
            <a:r>
              <a:rPr lang="en-US" sz="600" b="1" dirty="0">
                <a:solidFill>
                  <a:schemeClr val="bg1"/>
                </a:solidFill>
                <a:latin typeface="Avenir Roman" panose="02000503020000020003" pitchFamily="2" charset="0"/>
              </a:rPr>
              <a:t>)</a:t>
            </a:r>
          </a:p>
        </p:txBody>
      </p:sp>
      <p:sp>
        <p:nvSpPr>
          <p:cNvPr id="24" name="TextBox 23">
            <a:extLst>
              <a:ext uri="{FF2B5EF4-FFF2-40B4-BE49-F238E27FC236}">
                <a16:creationId xmlns:a16="http://schemas.microsoft.com/office/drawing/2014/main" id="{EDBA8737-91D1-3E41-8C6C-A2B090733136}"/>
              </a:ext>
            </a:extLst>
          </p:cNvPr>
          <p:cNvSpPr txBox="1"/>
          <p:nvPr/>
        </p:nvSpPr>
        <p:spPr>
          <a:xfrm>
            <a:off x="-1" y="3576656"/>
            <a:ext cx="9143998" cy="369332"/>
          </a:xfrm>
          <a:prstGeom prst="rect">
            <a:avLst/>
          </a:prstGeom>
          <a:solidFill>
            <a:srgbClr val="002060"/>
          </a:solidFill>
        </p:spPr>
        <p:txBody>
          <a:bodyPr wrap="square" rtlCol="0">
            <a:spAutoFit/>
          </a:bodyPr>
          <a:lstStyle/>
          <a:p>
            <a:pPr algn="ctr"/>
            <a:r>
              <a:rPr lang="en-US" dirty="0">
                <a:solidFill>
                  <a:schemeClr val="bg1"/>
                </a:solidFill>
                <a:latin typeface="Avenir Roman" panose="02000503020000020003" pitchFamily="2" charset="0"/>
              </a:rPr>
              <a:t>METHODS</a:t>
            </a:r>
          </a:p>
        </p:txBody>
      </p:sp>
      <p:graphicFrame>
        <p:nvGraphicFramePr>
          <p:cNvPr id="31" name="Table 30">
            <a:extLst>
              <a:ext uri="{FF2B5EF4-FFF2-40B4-BE49-F238E27FC236}">
                <a16:creationId xmlns:a16="http://schemas.microsoft.com/office/drawing/2014/main" id="{9C8873CF-524C-A742-940C-ADDA7291B902}"/>
              </a:ext>
            </a:extLst>
          </p:cNvPr>
          <p:cNvGraphicFramePr>
            <a:graphicFrameLocks noGrp="1"/>
          </p:cNvGraphicFramePr>
          <p:nvPr>
            <p:extLst>
              <p:ext uri="{D42A27DB-BD31-4B8C-83A1-F6EECF244321}">
                <p14:modId xmlns:p14="http://schemas.microsoft.com/office/powerpoint/2010/main" val="3816270214"/>
              </p:ext>
            </p:extLst>
          </p:nvPr>
        </p:nvGraphicFramePr>
        <p:xfrm>
          <a:off x="31597" y="4107969"/>
          <a:ext cx="4885255" cy="1828800"/>
        </p:xfrm>
        <a:graphic>
          <a:graphicData uri="http://schemas.openxmlformats.org/drawingml/2006/table">
            <a:tbl>
              <a:tblPr firstRow="1" bandRow="1">
                <a:tableStyleId>{F5AB1C69-6EDB-4FF4-983F-18BD219EF322}</a:tableStyleId>
              </a:tblPr>
              <a:tblGrid>
                <a:gridCol w="348322">
                  <a:extLst>
                    <a:ext uri="{9D8B030D-6E8A-4147-A177-3AD203B41FA5}">
                      <a16:colId xmlns:a16="http://schemas.microsoft.com/office/drawing/2014/main" val="155150691"/>
                    </a:ext>
                  </a:extLst>
                </a:gridCol>
                <a:gridCol w="1678990">
                  <a:extLst>
                    <a:ext uri="{9D8B030D-6E8A-4147-A177-3AD203B41FA5}">
                      <a16:colId xmlns:a16="http://schemas.microsoft.com/office/drawing/2014/main" val="956343213"/>
                    </a:ext>
                  </a:extLst>
                </a:gridCol>
                <a:gridCol w="568604">
                  <a:extLst>
                    <a:ext uri="{9D8B030D-6E8A-4147-A177-3AD203B41FA5}">
                      <a16:colId xmlns:a16="http://schemas.microsoft.com/office/drawing/2014/main" val="571007954"/>
                    </a:ext>
                  </a:extLst>
                </a:gridCol>
                <a:gridCol w="2289339">
                  <a:extLst>
                    <a:ext uri="{9D8B030D-6E8A-4147-A177-3AD203B41FA5}">
                      <a16:colId xmlns:a16="http://schemas.microsoft.com/office/drawing/2014/main" val="2663187194"/>
                    </a:ext>
                  </a:extLst>
                </a:gridCol>
              </a:tblGrid>
              <a:tr h="253930">
                <a:tc>
                  <a:txBody>
                    <a:bodyPr/>
                    <a:lstStyle/>
                    <a:p>
                      <a:pPr algn="ctr"/>
                      <a:r>
                        <a:rPr lang="en-US" sz="600" dirty="0">
                          <a:latin typeface="Avenir Roman" panose="02000503020000020003" pitchFamily="2" charset="0"/>
                          <a:cs typeface="Arial" panose="020B0604020202020204" pitchFamily="34" charset="0"/>
                        </a:rPr>
                        <a:t> </a:t>
                      </a:r>
                    </a:p>
                  </a:txBody>
                  <a:tcPr anchor="ctr">
                    <a:solidFill>
                      <a:schemeClr val="bg1"/>
                    </a:solidFill>
                  </a:tcPr>
                </a:tc>
                <a:tc>
                  <a:txBody>
                    <a:bodyPr/>
                    <a:lstStyle/>
                    <a:p>
                      <a:pPr algn="ctr"/>
                      <a:r>
                        <a:rPr lang="en-US" sz="600" dirty="0">
                          <a:solidFill>
                            <a:srgbClr val="FF0066"/>
                          </a:solidFill>
                          <a:latin typeface="Avenir Roman" panose="02000503020000020003" pitchFamily="2" charset="0"/>
                          <a:cs typeface="Arial" panose="020B0604020202020204" pitchFamily="34" charset="0"/>
                        </a:rPr>
                        <a:t>IMPACT</a:t>
                      </a:r>
                    </a:p>
                  </a:txBody>
                  <a:tcPr anchor="b">
                    <a:noFill/>
                  </a:tcPr>
                </a:tc>
                <a:tc>
                  <a:txBody>
                    <a:bodyPr/>
                    <a:lstStyle/>
                    <a:p>
                      <a:pPr algn="ctr"/>
                      <a:r>
                        <a:rPr lang="en-US" sz="600" dirty="0">
                          <a:latin typeface="Avenir Roman" panose="02000503020000020003" pitchFamily="2" charset="0"/>
                          <a:cs typeface="Arial" panose="020B0604020202020204" pitchFamily="34" charset="0"/>
                        </a:rPr>
                        <a:t>Number of sessions</a:t>
                      </a:r>
                    </a:p>
                  </a:txBody>
                  <a:tcPr anchor="ctr">
                    <a:solidFill>
                      <a:srgbClr val="0070C0"/>
                    </a:solidFill>
                  </a:tcPr>
                </a:tc>
                <a:tc>
                  <a:txBody>
                    <a:bodyPr/>
                    <a:lstStyle/>
                    <a:p>
                      <a:pPr algn="ctr"/>
                      <a:r>
                        <a:rPr lang="en-US" sz="600" dirty="0">
                          <a:latin typeface="Avenir Roman" panose="02000503020000020003" pitchFamily="2" charset="0"/>
                          <a:cs typeface="Arial" panose="020B0604020202020204" pitchFamily="34" charset="0"/>
                        </a:rPr>
                        <a:t>Description</a:t>
                      </a:r>
                    </a:p>
                  </a:txBody>
                  <a:tcPr anchor="ctr">
                    <a:solidFill>
                      <a:srgbClr val="0070C0"/>
                    </a:solidFill>
                  </a:tcPr>
                </a:tc>
                <a:extLst>
                  <a:ext uri="{0D108BD9-81ED-4DB2-BD59-A6C34878D82A}">
                    <a16:rowId xmlns:a16="http://schemas.microsoft.com/office/drawing/2014/main" val="4177016270"/>
                  </a:ext>
                </a:extLst>
              </a:tr>
              <a:tr h="253930">
                <a:tc>
                  <a:txBody>
                    <a:bodyPr/>
                    <a:lstStyle/>
                    <a:p>
                      <a:pPr algn="r"/>
                      <a:endParaRPr lang="en-US" sz="600" dirty="0">
                        <a:solidFill>
                          <a:schemeClr val="bg1"/>
                        </a:solidFill>
                        <a:latin typeface="Avenir Roman" panose="02000503020000020003" pitchFamily="2" charset="0"/>
                        <a:cs typeface="Arial" panose="020B0604020202020204" pitchFamily="34" charset="0"/>
                      </a:endParaRPr>
                    </a:p>
                  </a:txBody>
                  <a:tcPr anchor="ctr">
                    <a:solidFill>
                      <a:schemeClr val="bg1"/>
                    </a:solidFill>
                  </a:tcPr>
                </a:tc>
                <a:tc>
                  <a:txBody>
                    <a:bodyPr/>
                    <a:lstStyle/>
                    <a:p>
                      <a:pPr algn="ctr"/>
                      <a:r>
                        <a:rPr lang="en-US" sz="600" dirty="0">
                          <a:solidFill>
                            <a:schemeClr val="bg1"/>
                          </a:solidFill>
                          <a:latin typeface="Avenir Roman" panose="02000503020000020003" pitchFamily="2" charset="0"/>
                          <a:cs typeface="Arial" panose="020B0604020202020204" pitchFamily="34" charset="0"/>
                        </a:rPr>
                        <a:t>Baseline</a:t>
                      </a:r>
                    </a:p>
                  </a:txBody>
                  <a:tcPr anchor="ctr">
                    <a:solidFill>
                      <a:srgbClr val="0070C0"/>
                    </a:solidFill>
                  </a:tcPr>
                </a:tc>
                <a:tc>
                  <a:txBody>
                    <a:bodyPr/>
                    <a:lstStyle/>
                    <a:p>
                      <a:pPr algn="ctr"/>
                      <a:r>
                        <a:rPr lang="en-US" sz="600" b="1" dirty="0">
                          <a:latin typeface="Avenir Roman" panose="02000503020000020003" pitchFamily="2" charset="0"/>
                          <a:cs typeface="Arial" panose="020B0604020202020204" pitchFamily="34" charset="0"/>
                        </a:rPr>
                        <a:t>1</a:t>
                      </a:r>
                    </a:p>
                  </a:txBody>
                  <a:tcPr anchor="ctr">
                    <a:solidFill>
                      <a:schemeClr val="tx2">
                        <a:lumMod val="20000"/>
                        <a:lumOff val="80000"/>
                      </a:schemeClr>
                    </a:solidFill>
                  </a:tcPr>
                </a:tc>
                <a:tc>
                  <a:txBody>
                    <a:bodyPr/>
                    <a:lstStyle/>
                    <a:p>
                      <a:pPr marL="0" indent="0" algn="r">
                        <a:buFont typeface="Arial" panose="020B0604020202020204" pitchFamily="34" charset="0"/>
                        <a:buNone/>
                      </a:pPr>
                      <a:r>
                        <a:rPr lang="en-US" sz="600" dirty="0">
                          <a:latin typeface="Avenir Roman" panose="02000503020000020003" pitchFamily="2" charset="0"/>
                          <a:cs typeface="Arial" panose="020B0604020202020204" pitchFamily="34" charset="0"/>
                        </a:rPr>
                        <a:t>Orient, establish rapport,</a:t>
                      </a:r>
                      <a:r>
                        <a:rPr lang="en-US" sz="600" baseline="0" dirty="0">
                          <a:latin typeface="Avenir Roman" panose="02000503020000020003" pitchFamily="2" charset="0"/>
                          <a:cs typeface="Arial" panose="020B0604020202020204" pitchFamily="34" charset="0"/>
                        </a:rPr>
                        <a:t> gather information on mental health, patterns of substance use, and prior treatment</a:t>
                      </a:r>
                    </a:p>
                  </a:txBody>
                  <a:tcPr anchor="ctr">
                    <a:solidFill>
                      <a:schemeClr val="tx2">
                        <a:lumMod val="20000"/>
                        <a:lumOff val="80000"/>
                      </a:schemeClr>
                    </a:solidFill>
                  </a:tcPr>
                </a:tc>
                <a:extLst>
                  <a:ext uri="{0D108BD9-81ED-4DB2-BD59-A6C34878D82A}">
                    <a16:rowId xmlns:a16="http://schemas.microsoft.com/office/drawing/2014/main" val="743890147"/>
                  </a:ext>
                </a:extLst>
              </a:tr>
              <a:tr h="253930">
                <a:tc>
                  <a:txBody>
                    <a:bodyPr/>
                    <a:lstStyle/>
                    <a:p>
                      <a:pPr algn="l"/>
                      <a:r>
                        <a:rPr lang="en-US" sz="600" b="1" dirty="0">
                          <a:solidFill>
                            <a:srgbClr val="FFD13F"/>
                          </a:solidFill>
                          <a:latin typeface="Avenir Roman" panose="02000503020000020003" pitchFamily="2" charset="0"/>
                          <a:cs typeface="Arial" panose="020B0604020202020204" pitchFamily="34" charset="0"/>
                        </a:rPr>
                        <a:t>SOC</a:t>
                      </a:r>
                    </a:p>
                  </a:txBody>
                  <a:tcPr anchor="ctr">
                    <a:solidFill>
                      <a:schemeClr val="bg1"/>
                    </a:solidFill>
                  </a:tcPr>
                </a:tc>
                <a:tc>
                  <a:txBody>
                    <a:bodyPr/>
                    <a:lstStyle/>
                    <a:p>
                      <a:pPr algn="ctr"/>
                      <a:r>
                        <a:rPr lang="en-US" sz="600" dirty="0">
                          <a:solidFill>
                            <a:schemeClr val="bg1"/>
                          </a:solidFill>
                          <a:latin typeface="Avenir Roman" panose="02000503020000020003" pitchFamily="2" charset="0"/>
                          <a:cs typeface="Arial" panose="020B0604020202020204" pitchFamily="34" charset="0"/>
                        </a:rPr>
                        <a:t>Sexual risk reduction (SRR)</a:t>
                      </a:r>
                    </a:p>
                  </a:txBody>
                  <a:tcPr anchor="ctr">
                    <a:solidFill>
                      <a:srgbClr val="0070C0"/>
                    </a:solidFill>
                  </a:tcPr>
                </a:tc>
                <a:tc>
                  <a:txBody>
                    <a:bodyPr/>
                    <a:lstStyle/>
                    <a:p>
                      <a:pPr algn="ctr"/>
                      <a:r>
                        <a:rPr lang="en-US" sz="600" b="1" dirty="0">
                          <a:solidFill>
                            <a:srgbClr val="FFD13F"/>
                          </a:solidFill>
                          <a:latin typeface="Avenir Roman" panose="02000503020000020003" pitchFamily="2" charset="0"/>
                          <a:cs typeface="Arial" panose="020B0604020202020204" pitchFamily="34" charset="0"/>
                        </a:rPr>
                        <a:t>2</a:t>
                      </a:r>
                    </a:p>
                  </a:txBody>
                  <a:tcPr anchor="ctr">
                    <a:solidFill>
                      <a:schemeClr val="tx2">
                        <a:lumMod val="40000"/>
                        <a:lumOff val="60000"/>
                      </a:schemeClr>
                    </a:solidFill>
                  </a:tcPr>
                </a:tc>
                <a:tc>
                  <a:txBody>
                    <a:bodyPr/>
                    <a:lstStyle/>
                    <a:p>
                      <a:pPr marL="0" indent="0" algn="r">
                        <a:buFont typeface="Arial" panose="020B0604020202020204" pitchFamily="34" charset="0"/>
                        <a:buNone/>
                      </a:pPr>
                      <a:r>
                        <a:rPr lang="en-US" sz="600" dirty="0">
                          <a:latin typeface="Avenir Roman" panose="02000503020000020003" pitchFamily="2" charset="0"/>
                          <a:cs typeface="Arial" panose="020B0604020202020204" pitchFamily="34" charset="0"/>
                        </a:rPr>
                        <a:t>Promote</a:t>
                      </a:r>
                      <a:r>
                        <a:rPr lang="en-US" sz="600" baseline="0" dirty="0">
                          <a:latin typeface="Avenir Roman" panose="02000503020000020003" pitchFamily="2" charset="0"/>
                          <a:cs typeface="Arial" panose="020B0604020202020204" pitchFamily="34" charset="0"/>
                        </a:rPr>
                        <a:t> risk reduction, enhance motivation to engage in healthier behaviors, and support strategies to change</a:t>
                      </a:r>
                    </a:p>
                  </a:txBody>
                  <a:tcPr anchor="ctr">
                    <a:solidFill>
                      <a:schemeClr val="tx2">
                        <a:lumMod val="40000"/>
                        <a:lumOff val="60000"/>
                      </a:schemeClr>
                    </a:solidFill>
                  </a:tcPr>
                </a:tc>
                <a:extLst>
                  <a:ext uri="{0D108BD9-81ED-4DB2-BD59-A6C34878D82A}">
                    <a16:rowId xmlns:a16="http://schemas.microsoft.com/office/drawing/2014/main" val="375516190"/>
                  </a:ext>
                </a:extLst>
              </a:tr>
              <a:tr h="253930">
                <a:tc>
                  <a:txBody>
                    <a:bodyPr/>
                    <a:lstStyle/>
                    <a:p>
                      <a:pPr algn="r"/>
                      <a:endParaRPr lang="en-US" sz="600" dirty="0">
                        <a:solidFill>
                          <a:schemeClr val="bg1"/>
                        </a:solidFill>
                        <a:latin typeface="Avenir Roman" panose="02000503020000020003" pitchFamily="2" charset="0"/>
                        <a:cs typeface="Arial" panose="020B0604020202020204" pitchFamily="34" charset="0"/>
                      </a:endParaRPr>
                    </a:p>
                  </a:txBody>
                  <a:tcPr anchor="ctr">
                    <a:solidFill>
                      <a:schemeClr val="bg1"/>
                    </a:solidFill>
                  </a:tcPr>
                </a:tc>
                <a:tc>
                  <a:txBody>
                    <a:bodyPr/>
                    <a:lstStyle/>
                    <a:p>
                      <a:pPr algn="ctr"/>
                      <a:r>
                        <a:rPr lang="en-US" sz="600" dirty="0">
                          <a:solidFill>
                            <a:schemeClr val="bg1"/>
                          </a:solidFill>
                          <a:latin typeface="Avenir Roman" panose="02000503020000020003" pitchFamily="2" charset="0"/>
                          <a:cs typeface="Arial" panose="020B0604020202020204" pitchFamily="34" charset="0"/>
                        </a:rPr>
                        <a:t>Cognitive</a:t>
                      </a:r>
                      <a:r>
                        <a:rPr lang="en-US" sz="600" baseline="0" dirty="0">
                          <a:solidFill>
                            <a:schemeClr val="bg1"/>
                          </a:solidFill>
                          <a:latin typeface="Avenir Roman" panose="02000503020000020003" pitchFamily="2" charset="0"/>
                          <a:cs typeface="Arial" panose="020B0604020202020204" pitchFamily="34" charset="0"/>
                        </a:rPr>
                        <a:t> behavior therapy (CBT)</a:t>
                      </a:r>
                    </a:p>
                    <a:p>
                      <a:pPr algn="ctr"/>
                      <a:r>
                        <a:rPr lang="en-US" sz="600" baseline="0" dirty="0">
                          <a:solidFill>
                            <a:schemeClr val="bg1"/>
                          </a:solidFill>
                          <a:latin typeface="Avenir Roman" panose="02000503020000020003" pitchFamily="2" charset="0"/>
                          <a:cs typeface="Arial" panose="020B0604020202020204" pitchFamily="34" charset="0"/>
                        </a:rPr>
                        <a:t>for substance abuse</a:t>
                      </a:r>
                      <a:endParaRPr lang="en-US" sz="600" dirty="0">
                        <a:solidFill>
                          <a:schemeClr val="bg1"/>
                        </a:solidFill>
                        <a:latin typeface="Avenir Roman" panose="02000503020000020003" pitchFamily="2" charset="0"/>
                        <a:cs typeface="Arial" panose="020B0604020202020204" pitchFamily="34" charset="0"/>
                      </a:endParaRPr>
                    </a:p>
                  </a:txBody>
                  <a:tcPr anchor="ctr">
                    <a:solidFill>
                      <a:srgbClr val="0070C0"/>
                    </a:solidFill>
                  </a:tcPr>
                </a:tc>
                <a:tc>
                  <a:txBody>
                    <a:bodyPr/>
                    <a:lstStyle/>
                    <a:p>
                      <a:pPr algn="ctr"/>
                      <a:r>
                        <a:rPr lang="en-US" sz="600" b="1" dirty="0">
                          <a:latin typeface="Avenir Roman" panose="02000503020000020003" pitchFamily="2" charset="0"/>
                          <a:cs typeface="Arial" panose="020B0604020202020204" pitchFamily="34" charset="0"/>
                        </a:rPr>
                        <a:t>3</a:t>
                      </a:r>
                    </a:p>
                  </a:txBody>
                  <a:tcPr anchor="ctr">
                    <a:solidFill>
                      <a:schemeClr val="tx2">
                        <a:lumMod val="20000"/>
                        <a:lumOff val="80000"/>
                      </a:schemeClr>
                    </a:solidFill>
                  </a:tcPr>
                </a:tc>
                <a:tc>
                  <a:txBody>
                    <a:bodyPr/>
                    <a:lstStyle/>
                    <a:p>
                      <a:pPr marL="0" indent="0" algn="r">
                        <a:buFont typeface="Arial" panose="020B0604020202020204" pitchFamily="34" charset="0"/>
                        <a:buNone/>
                      </a:pPr>
                      <a:r>
                        <a:rPr lang="en-US" sz="600" dirty="0">
                          <a:latin typeface="Avenir Roman" panose="02000503020000020003" pitchFamily="2" charset="0"/>
                          <a:cs typeface="Arial" panose="020B0604020202020204" pitchFamily="34" charset="0"/>
                        </a:rPr>
                        <a:t>Identify triggers for stimulant use, strengthen and generalize skills to successfully manage these </a:t>
                      </a:r>
                      <a:r>
                        <a:rPr lang="en-US" sz="600" baseline="0" dirty="0">
                          <a:latin typeface="Avenir Roman" panose="02000503020000020003" pitchFamily="2" charset="0"/>
                          <a:cs typeface="Arial" panose="020B0604020202020204" pitchFamily="34" charset="0"/>
                        </a:rPr>
                        <a:t>triggers</a:t>
                      </a:r>
                    </a:p>
                  </a:txBody>
                  <a:tcPr anchor="ctr">
                    <a:solidFill>
                      <a:schemeClr val="tx2">
                        <a:lumMod val="20000"/>
                        <a:lumOff val="80000"/>
                      </a:schemeClr>
                    </a:solidFill>
                  </a:tcPr>
                </a:tc>
                <a:extLst>
                  <a:ext uri="{0D108BD9-81ED-4DB2-BD59-A6C34878D82A}">
                    <a16:rowId xmlns:a16="http://schemas.microsoft.com/office/drawing/2014/main" val="79558073"/>
                  </a:ext>
                </a:extLst>
              </a:tr>
              <a:tr h="253930">
                <a:tc>
                  <a:txBody>
                    <a:bodyPr/>
                    <a:lstStyle/>
                    <a:p>
                      <a:pPr algn="r"/>
                      <a:endParaRPr lang="en-US" sz="600" dirty="0">
                        <a:solidFill>
                          <a:schemeClr val="bg1"/>
                        </a:solidFill>
                        <a:latin typeface="Avenir Roman" panose="02000503020000020003" pitchFamily="2" charset="0"/>
                        <a:cs typeface="Arial" panose="020B0604020202020204" pitchFamily="34" charset="0"/>
                      </a:endParaRPr>
                    </a:p>
                  </a:txBody>
                  <a:tcPr anchor="ctr">
                    <a:solidFill>
                      <a:schemeClr val="bg1"/>
                    </a:solidFill>
                  </a:tcPr>
                </a:tc>
                <a:tc>
                  <a:txBody>
                    <a:bodyPr/>
                    <a:lstStyle/>
                    <a:p>
                      <a:pPr algn="ctr"/>
                      <a:r>
                        <a:rPr lang="en-US" sz="600" dirty="0">
                          <a:solidFill>
                            <a:schemeClr val="bg1"/>
                          </a:solidFill>
                          <a:latin typeface="Avenir Roman" panose="02000503020000020003" pitchFamily="2" charset="0"/>
                          <a:cs typeface="Arial" panose="020B0604020202020204" pitchFamily="34" charset="0"/>
                        </a:rPr>
                        <a:t>Behavioral activation (BA)</a:t>
                      </a:r>
                    </a:p>
                    <a:p>
                      <a:pPr algn="ctr"/>
                      <a:r>
                        <a:rPr lang="en-US" sz="600" dirty="0">
                          <a:solidFill>
                            <a:schemeClr val="bg1"/>
                          </a:solidFill>
                          <a:latin typeface="Avenir Roman" panose="02000503020000020003" pitchFamily="2" charset="0"/>
                          <a:cs typeface="Arial" panose="020B0604020202020204" pitchFamily="34" charset="0"/>
                        </a:rPr>
                        <a:t>with</a:t>
                      </a:r>
                      <a:r>
                        <a:rPr lang="en-US" sz="600" baseline="0" dirty="0">
                          <a:solidFill>
                            <a:schemeClr val="bg1"/>
                          </a:solidFill>
                          <a:latin typeface="Avenir Roman" panose="02000503020000020003" pitchFamily="2" charset="0"/>
                          <a:cs typeface="Arial" panose="020B0604020202020204" pitchFamily="34" charset="0"/>
                        </a:rPr>
                        <a:t> risk reduction (RR)</a:t>
                      </a:r>
                      <a:endParaRPr lang="en-US" sz="600" dirty="0">
                        <a:solidFill>
                          <a:schemeClr val="bg1"/>
                        </a:solidFill>
                        <a:latin typeface="Avenir Roman" panose="02000503020000020003" pitchFamily="2" charset="0"/>
                        <a:cs typeface="Arial" panose="020B0604020202020204" pitchFamily="34" charset="0"/>
                      </a:endParaRPr>
                    </a:p>
                  </a:txBody>
                  <a:tcPr anchor="ctr">
                    <a:solidFill>
                      <a:srgbClr val="0070C0"/>
                    </a:solidFill>
                  </a:tcPr>
                </a:tc>
                <a:tc>
                  <a:txBody>
                    <a:bodyPr/>
                    <a:lstStyle/>
                    <a:p>
                      <a:pPr algn="ctr"/>
                      <a:r>
                        <a:rPr lang="en-US" sz="600" b="1" dirty="0">
                          <a:latin typeface="Avenir Roman" panose="02000503020000020003" pitchFamily="2" charset="0"/>
                          <a:cs typeface="Arial" panose="020B0604020202020204" pitchFamily="34" charset="0"/>
                        </a:rPr>
                        <a:t>6</a:t>
                      </a:r>
                    </a:p>
                  </a:txBody>
                  <a:tcPr anchor="ctr">
                    <a:solidFill>
                      <a:schemeClr val="tx2">
                        <a:lumMod val="40000"/>
                        <a:lumOff val="60000"/>
                      </a:schemeClr>
                    </a:solidFill>
                  </a:tcPr>
                </a:tc>
                <a:tc>
                  <a:txBody>
                    <a:bodyPr/>
                    <a:lstStyle/>
                    <a:p>
                      <a:pPr marL="0" indent="0" algn="r">
                        <a:buFont typeface="Arial" panose="020B0604020202020204" pitchFamily="34" charset="0"/>
                        <a:buNone/>
                      </a:pPr>
                      <a:r>
                        <a:rPr lang="en-US" sz="600" dirty="0">
                          <a:latin typeface="Avenir Roman" panose="02000503020000020003" pitchFamily="2" charset="0"/>
                          <a:cs typeface="Arial" panose="020B0604020202020204" pitchFamily="34" charset="0"/>
                        </a:rPr>
                        <a:t>Review instances of substance use or sexual risk, monitor mood in context of pleasurable, non-drug</a:t>
                      </a:r>
                      <a:r>
                        <a:rPr lang="en-US" sz="600" baseline="0" dirty="0">
                          <a:latin typeface="Avenir Roman" panose="02000503020000020003" pitchFamily="2" charset="0"/>
                          <a:cs typeface="Arial" panose="020B0604020202020204" pitchFamily="34" charset="0"/>
                        </a:rPr>
                        <a:t> use</a:t>
                      </a:r>
                      <a:r>
                        <a:rPr lang="en-US" sz="600" dirty="0">
                          <a:latin typeface="Avenir Roman" panose="02000503020000020003" pitchFamily="2" charset="0"/>
                          <a:cs typeface="Arial" panose="020B0604020202020204" pitchFamily="34" charset="0"/>
                        </a:rPr>
                        <a:t> activities</a:t>
                      </a:r>
                    </a:p>
                  </a:txBody>
                  <a:tcPr anchor="ctr">
                    <a:solidFill>
                      <a:schemeClr val="tx2">
                        <a:lumMod val="40000"/>
                        <a:lumOff val="60000"/>
                      </a:schemeClr>
                    </a:solidFill>
                  </a:tcPr>
                </a:tc>
                <a:extLst>
                  <a:ext uri="{0D108BD9-81ED-4DB2-BD59-A6C34878D82A}">
                    <a16:rowId xmlns:a16="http://schemas.microsoft.com/office/drawing/2014/main" val="3923558413"/>
                  </a:ext>
                </a:extLst>
              </a:tr>
              <a:tr h="253930">
                <a:tc>
                  <a:txBody>
                    <a:bodyPr/>
                    <a:lstStyle/>
                    <a:p>
                      <a:pPr algn="r"/>
                      <a:endParaRPr lang="en-US" sz="600" dirty="0">
                        <a:solidFill>
                          <a:schemeClr val="bg1"/>
                        </a:solidFill>
                        <a:latin typeface="Avenir Roman" panose="02000503020000020003" pitchFamily="2" charset="0"/>
                        <a:cs typeface="Arial" panose="020B0604020202020204" pitchFamily="34" charset="0"/>
                      </a:endParaRPr>
                    </a:p>
                  </a:txBody>
                  <a:tcPr anchor="ctr">
                    <a:solidFill>
                      <a:schemeClr val="bg1"/>
                    </a:solidFill>
                  </a:tcPr>
                </a:tc>
                <a:tc>
                  <a:txBody>
                    <a:bodyPr/>
                    <a:lstStyle/>
                    <a:p>
                      <a:pPr algn="ctr"/>
                      <a:r>
                        <a:rPr lang="en-US" sz="600" dirty="0">
                          <a:solidFill>
                            <a:schemeClr val="bg1"/>
                          </a:solidFill>
                          <a:latin typeface="Avenir Roman" panose="02000503020000020003" pitchFamily="2" charset="0"/>
                          <a:cs typeface="Arial" panose="020B0604020202020204" pitchFamily="34" charset="0"/>
                        </a:rPr>
                        <a:t>Review and plan for relapse</a:t>
                      </a:r>
                    </a:p>
                  </a:txBody>
                  <a:tcPr anchor="ctr">
                    <a:solidFill>
                      <a:srgbClr val="0070C0"/>
                    </a:solidFill>
                  </a:tcPr>
                </a:tc>
                <a:tc>
                  <a:txBody>
                    <a:bodyPr/>
                    <a:lstStyle/>
                    <a:p>
                      <a:pPr algn="ctr"/>
                      <a:r>
                        <a:rPr lang="en-US" sz="600" b="1" dirty="0">
                          <a:latin typeface="Avenir Roman" panose="02000503020000020003" pitchFamily="2" charset="0"/>
                          <a:cs typeface="Arial" panose="020B0604020202020204" pitchFamily="34" charset="0"/>
                        </a:rPr>
                        <a:t>1</a:t>
                      </a:r>
                    </a:p>
                  </a:txBody>
                  <a:tcPr anchor="ctr">
                    <a:solidFill>
                      <a:schemeClr val="tx2">
                        <a:lumMod val="20000"/>
                        <a:lumOff val="80000"/>
                      </a:schemeClr>
                    </a:solidFill>
                  </a:tcPr>
                </a:tc>
                <a:tc>
                  <a:txBody>
                    <a:bodyPr/>
                    <a:lstStyle/>
                    <a:p>
                      <a:pPr algn="r"/>
                      <a:r>
                        <a:rPr lang="en-US" sz="600" dirty="0">
                          <a:latin typeface="Avenir Roman" panose="02000503020000020003" pitchFamily="2" charset="0"/>
                          <a:cs typeface="Arial" panose="020B0604020202020204" pitchFamily="34" charset="0"/>
                        </a:rPr>
                        <a:t>Review prior skills discussed,</a:t>
                      </a:r>
                      <a:r>
                        <a:rPr lang="en-US" sz="600" baseline="0" dirty="0">
                          <a:latin typeface="Avenir Roman" panose="02000503020000020003" pitchFamily="2" charset="0"/>
                          <a:cs typeface="Arial" panose="020B0604020202020204" pitchFamily="34" charset="0"/>
                        </a:rPr>
                        <a:t> </a:t>
                      </a:r>
                      <a:r>
                        <a:rPr lang="en-US" sz="600" dirty="0">
                          <a:latin typeface="Avenir Roman" panose="02000503020000020003" pitchFamily="2" charset="0"/>
                          <a:cs typeface="Arial" panose="020B0604020202020204" pitchFamily="34" charset="0"/>
                        </a:rPr>
                        <a:t>problem-solve</a:t>
                      </a:r>
                      <a:r>
                        <a:rPr lang="en-US" sz="600" baseline="0" dirty="0">
                          <a:latin typeface="Avenir Roman" panose="02000503020000020003" pitchFamily="2" charset="0"/>
                          <a:cs typeface="Arial" panose="020B0604020202020204" pitchFamily="34" charset="0"/>
                        </a:rPr>
                        <a:t> </a:t>
                      </a:r>
                      <a:r>
                        <a:rPr lang="en-US" sz="600" dirty="0">
                          <a:latin typeface="Avenir Roman" panose="02000503020000020003" pitchFamily="2" charset="0"/>
                          <a:cs typeface="Arial" panose="020B0604020202020204" pitchFamily="34" charset="0"/>
                        </a:rPr>
                        <a:t>to address remaining obstacles and anticipate high-risk</a:t>
                      </a:r>
                      <a:r>
                        <a:rPr lang="en-US" sz="600" baseline="0" dirty="0">
                          <a:latin typeface="Avenir Roman" panose="02000503020000020003" pitchFamily="2" charset="0"/>
                          <a:cs typeface="Arial" panose="020B0604020202020204" pitchFamily="34" charset="0"/>
                        </a:rPr>
                        <a:t> situations</a:t>
                      </a:r>
                      <a:endParaRPr lang="en-US" sz="600" dirty="0">
                        <a:latin typeface="Avenir Roman" panose="02000503020000020003" pitchFamily="2"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2102026662"/>
                  </a:ext>
                </a:extLst>
              </a:tr>
              <a:tr h="169287">
                <a:tc>
                  <a:txBody>
                    <a:bodyPr/>
                    <a:lstStyle/>
                    <a:p>
                      <a:pPr algn="r"/>
                      <a:endParaRPr lang="en-US" sz="600" dirty="0">
                        <a:solidFill>
                          <a:schemeClr val="bg1"/>
                        </a:solidFill>
                        <a:latin typeface="Avenir Roman" panose="02000503020000020003" pitchFamily="2" charset="0"/>
                        <a:cs typeface="Arial" panose="020B0604020202020204" pitchFamily="34" charset="0"/>
                      </a:endParaRPr>
                    </a:p>
                  </a:txBody>
                  <a:tcPr anchor="ctr">
                    <a:solidFill>
                      <a:schemeClr val="bg1"/>
                    </a:solidFill>
                  </a:tcPr>
                </a:tc>
                <a:tc>
                  <a:txBody>
                    <a:bodyPr/>
                    <a:lstStyle/>
                    <a:p>
                      <a:pPr algn="ctr"/>
                      <a:endParaRPr lang="en-US" sz="600" dirty="0">
                        <a:solidFill>
                          <a:schemeClr val="bg1"/>
                        </a:solidFill>
                        <a:latin typeface="Avenir Roman" panose="02000503020000020003" pitchFamily="2" charset="0"/>
                        <a:cs typeface="Arial" panose="020B0604020202020204" pitchFamily="34" charset="0"/>
                      </a:endParaRPr>
                    </a:p>
                  </a:txBody>
                  <a:tcPr anchor="ctr">
                    <a:noFill/>
                  </a:tcPr>
                </a:tc>
                <a:tc>
                  <a:txBody>
                    <a:bodyPr/>
                    <a:lstStyle/>
                    <a:p>
                      <a:pPr algn="ctr"/>
                      <a:r>
                        <a:rPr lang="en-US" sz="600" b="1" dirty="0">
                          <a:solidFill>
                            <a:srgbClr val="DD2F97"/>
                          </a:solidFill>
                          <a:latin typeface="Avenir Roman" panose="02000503020000020003" pitchFamily="2" charset="0"/>
                          <a:cs typeface="Arial" panose="020B0604020202020204" pitchFamily="34" charset="0"/>
                        </a:rPr>
                        <a:t>13</a:t>
                      </a:r>
                    </a:p>
                  </a:txBody>
                  <a:tcPr anchor="ctr">
                    <a:noFill/>
                  </a:tcPr>
                </a:tc>
                <a:tc>
                  <a:txBody>
                    <a:bodyPr/>
                    <a:lstStyle/>
                    <a:p>
                      <a:pPr algn="r"/>
                      <a:endParaRPr lang="en-US" sz="600" dirty="0">
                        <a:latin typeface="Avenir Roman" panose="02000503020000020003" pitchFamily="2" charset="0"/>
                        <a:cs typeface="Arial" panose="020B0604020202020204" pitchFamily="34" charset="0"/>
                      </a:endParaRPr>
                    </a:p>
                  </a:txBody>
                  <a:tcPr anchor="ctr">
                    <a:noFill/>
                  </a:tcPr>
                </a:tc>
                <a:extLst>
                  <a:ext uri="{0D108BD9-81ED-4DB2-BD59-A6C34878D82A}">
                    <a16:rowId xmlns:a16="http://schemas.microsoft.com/office/drawing/2014/main" val="756681876"/>
                  </a:ext>
                </a:extLst>
              </a:tr>
            </a:tbl>
          </a:graphicData>
        </a:graphic>
      </p:graphicFrame>
      <p:sp>
        <p:nvSpPr>
          <p:cNvPr id="33" name="Rectangle 32">
            <a:extLst>
              <a:ext uri="{FF2B5EF4-FFF2-40B4-BE49-F238E27FC236}">
                <a16:creationId xmlns:a16="http://schemas.microsoft.com/office/drawing/2014/main" id="{E9E2F2E5-0933-A84A-94A9-445CAA659CD2}"/>
              </a:ext>
            </a:extLst>
          </p:cNvPr>
          <p:cNvSpPr/>
          <p:nvPr/>
        </p:nvSpPr>
        <p:spPr>
          <a:xfrm>
            <a:off x="351807" y="4407314"/>
            <a:ext cx="1668193" cy="1480306"/>
          </a:xfrm>
          <a:prstGeom prst="rect">
            <a:avLst/>
          </a:prstGeom>
          <a:noFill/>
          <a:ln w="25400">
            <a:solidFill>
              <a:srgbClr val="DD2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p:sp>
        <p:nvSpPr>
          <p:cNvPr id="34" name="Rectangle 33">
            <a:extLst>
              <a:ext uri="{FF2B5EF4-FFF2-40B4-BE49-F238E27FC236}">
                <a16:creationId xmlns:a16="http://schemas.microsoft.com/office/drawing/2014/main" id="{1DE80D17-F116-BB4A-AB73-3555DE1C6054}"/>
              </a:ext>
            </a:extLst>
          </p:cNvPr>
          <p:cNvSpPr/>
          <p:nvPr/>
        </p:nvSpPr>
        <p:spPr>
          <a:xfrm flipH="1">
            <a:off x="351806" y="4634400"/>
            <a:ext cx="1641605" cy="288809"/>
          </a:xfrm>
          <a:prstGeom prst="rect">
            <a:avLst/>
          </a:prstGeom>
          <a:noFill/>
          <a:ln w="25400">
            <a:solidFill>
              <a:srgbClr val="FFD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4350F60-B534-0143-BA13-0BA3B6B5A174}"/>
              </a:ext>
            </a:extLst>
          </p:cNvPr>
          <p:cNvSpPr txBox="1"/>
          <p:nvPr/>
        </p:nvSpPr>
        <p:spPr>
          <a:xfrm>
            <a:off x="87232" y="4000856"/>
            <a:ext cx="4721738" cy="523220"/>
          </a:xfrm>
          <a:prstGeom prst="rect">
            <a:avLst/>
          </a:prstGeom>
          <a:noFill/>
        </p:spPr>
        <p:txBody>
          <a:bodyPr wrap="square" rtlCol="0">
            <a:spAutoFit/>
          </a:bodyPr>
          <a:lstStyle/>
          <a:p>
            <a:pPr defTabSz="556241" eaLnBrk="0" fontAlgn="base" hangingPunct="0">
              <a:spcBef>
                <a:spcPct val="0"/>
              </a:spcBef>
              <a:spcAft>
                <a:spcPct val="0"/>
              </a:spcAft>
            </a:pPr>
            <a:r>
              <a:rPr lang="en-US" sz="1000" b="1" dirty="0">
                <a:latin typeface="Avenir Roman" panose="02000503020000020003" pitchFamily="2" charset="0"/>
                <a:cs typeface="Arial" panose="020B0604020202020204" pitchFamily="34" charset="0"/>
              </a:rPr>
              <a:t>Study conditions</a:t>
            </a:r>
            <a:endParaRPr lang="en-US" altLang="en-US" sz="1000" b="1" dirty="0">
              <a:latin typeface="Avenir Roman" panose="02000503020000020003" pitchFamily="2" charset="0"/>
              <a:cs typeface="Arial" panose="020B0604020202020204" pitchFamily="34" charset="0"/>
            </a:endParaRPr>
          </a:p>
          <a:p>
            <a:endParaRPr lang="en-US" dirty="0"/>
          </a:p>
        </p:txBody>
      </p:sp>
      <p:sp>
        <p:nvSpPr>
          <p:cNvPr id="36" name="Oval 35">
            <a:extLst>
              <a:ext uri="{FF2B5EF4-FFF2-40B4-BE49-F238E27FC236}">
                <a16:creationId xmlns:a16="http://schemas.microsoft.com/office/drawing/2014/main" id="{EF69CEC6-B74F-5344-A39D-8DFC67C27745}"/>
              </a:ext>
            </a:extLst>
          </p:cNvPr>
          <p:cNvSpPr/>
          <p:nvPr/>
        </p:nvSpPr>
        <p:spPr>
          <a:xfrm>
            <a:off x="2173925" y="5734911"/>
            <a:ext cx="298938" cy="227851"/>
          </a:xfrm>
          <a:prstGeom prst="ellipse">
            <a:avLst/>
          </a:prstGeom>
          <a:noFill/>
          <a:ln w="19050">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BC9BA7AE-C315-4C4D-BB73-BA47D4329131}"/>
              </a:ext>
            </a:extLst>
          </p:cNvPr>
          <p:cNvCxnSpPr>
            <a:cxnSpLocks/>
          </p:cNvCxnSpPr>
          <p:nvPr/>
        </p:nvCxnSpPr>
        <p:spPr>
          <a:xfrm>
            <a:off x="1993412" y="5887485"/>
            <a:ext cx="194346" cy="0"/>
          </a:xfrm>
          <a:prstGeom prst="line">
            <a:avLst/>
          </a:prstGeom>
          <a:ln>
            <a:solidFill>
              <a:srgbClr val="FF0066"/>
            </a:solidFill>
          </a:ln>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E1036652-6470-F945-8B5E-14A49BA30CD2}"/>
              </a:ext>
            </a:extLst>
          </p:cNvPr>
          <p:cNvSpPr/>
          <p:nvPr/>
        </p:nvSpPr>
        <p:spPr>
          <a:xfrm flipV="1">
            <a:off x="2161169" y="4667957"/>
            <a:ext cx="304646" cy="242307"/>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7D06923-6DC1-1A4C-925F-9A198683A5F0}"/>
              </a:ext>
            </a:extLst>
          </p:cNvPr>
          <p:cNvCxnSpPr>
            <a:cxnSpLocks/>
          </p:cNvCxnSpPr>
          <p:nvPr/>
        </p:nvCxnSpPr>
        <p:spPr>
          <a:xfrm>
            <a:off x="1993411" y="4779327"/>
            <a:ext cx="16775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1889446-8FE3-324D-B1F2-6EEDE1EC8764}"/>
              </a:ext>
            </a:extLst>
          </p:cNvPr>
          <p:cNvSpPr txBox="1"/>
          <p:nvPr/>
        </p:nvSpPr>
        <p:spPr>
          <a:xfrm>
            <a:off x="4994031" y="3995136"/>
            <a:ext cx="4088522" cy="1938992"/>
          </a:xfrm>
          <a:prstGeom prst="rect">
            <a:avLst/>
          </a:prstGeom>
          <a:solidFill>
            <a:schemeClr val="tx2">
              <a:lumMod val="20000"/>
              <a:lumOff val="80000"/>
            </a:schemeClr>
          </a:solidFill>
        </p:spPr>
        <p:txBody>
          <a:bodyPr wrap="square" rtlCol="0">
            <a:spAutoFit/>
          </a:bodyPr>
          <a:lstStyle/>
          <a:p>
            <a:pPr marL="171450" indent="-171450">
              <a:buFont typeface="Arial" panose="020B0604020202020204" pitchFamily="34" charset="0"/>
              <a:buChar char="•"/>
            </a:pPr>
            <a:r>
              <a:rPr lang="en-US" sz="900" b="1" dirty="0">
                <a:solidFill>
                  <a:schemeClr val="tx2">
                    <a:lumMod val="75000"/>
                  </a:schemeClr>
                </a:solidFill>
                <a:latin typeface="Avenir Roman" panose="02000503020000020003" pitchFamily="2" charset="0"/>
              </a:rPr>
              <a:t>Recruitment</a:t>
            </a:r>
            <a:r>
              <a:rPr lang="en-US" sz="900" dirty="0">
                <a:solidFill>
                  <a:schemeClr val="tx2">
                    <a:lumMod val="75000"/>
                  </a:schemeClr>
                </a:solidFill>
                <a:latin typeface="Avenir Roman" panose="02000503020000020003" pitchFamily="2" charset="0"/>
              </a:rPr>
              <a:t>: Between January 2013 and January 2015 </a:t>
            </a:r>
          </a:p>
          <a:p>
            <a:endParaRPr lang="en-US" sz="400" dirty="0">
              <a:solidFill>
                <a:schemeClr val="tx2">
                  <a:lumMod val="75000"/>
                </a:schemeClr>
              </a:solidFill>
              <a:latin typeface="Avenir Roman" panose="02000503020000020003" pitchFamily="2" charset="0"/>
            </a:endParaRPr>
          </a:p>
          <a:p>
            <a:pPr marL="171450" indent="-171450">
              <a:buFont typeface="Arial" panose="020B0604020202020204" pitchFamily="34" charset="0"/>
              <a:buChar char="•"/>
            </a:pPr>
            <a:r>
              <a:rPr lang="en-US" sz="900" b="1" dirty="0">
                <a:solidFill>
                  <a:schemeClr val="tx2">
                    <a:lumMod val="75000"/>
                  </a:schemeClr>
                </a:solidFill>
                <a:latin typeface="Avenir Roman" panose="02000503020000020003" pitchFamily="2" charset="0"/>
              </a:rPr>
              <a:t>Assessments</a:t>
            </a:r>
            <a:r>
              <a:rPr lang="en-US" sz="900" dirty="0">
                <a:solidFill>
                  <a:schemeClr val="tx2">
                    <a:lumMod val="75000"/>
                  </a:schemeClr>
                </a:solidFill>
                <a:latin typeface="Avenir Roman" panose="02000503020000020003" pitchFamily="2" charset="0"/>
              </a:rPr>
              <a:t>: Baseline, 3-, and 6-months</a:t>
            </a:r>
          </a:p>
          <a:p>
            <a:pPr marL="171450" indent="-171450">
              <a:buFont typeface="Arial" panose="020B0604020202020204" pitchFamily="34" charset="0"/>
              <a:buChar char="•"/>
            </a:pPr>
            <a:endParaRPr lang="en-US" sz="400" dirty="0">
              <a:solidFill>
                <a:schemeClr val="tx2">
                  <a:lumMod val="75000"/>
                </a:schemeClr>
              </a:solidFill>
              <a:latin typeface="Avenir Roman" panose="02000503020000020003" pitchFamily="2" charset="0"/>
            </a:endParaRPr>
          </a:p>
          <a:p>
            <a:pPr marL="171450" indent="-171450">
              <a:buFont typeface="Arial" panose="020B0604020202020204" pitchFamily="34" charset="0"/>
              <a:buChar char="•"/>
            </a:pPr>
            <a:r>
              <a:rPr lang="en-US" sz="900" b="1" dirty="0">
                <a:solidFill>
                  <a:schemeClr val="tx2">
                    <a:lumMod val="75000"/>
                  </a:schemeClr>
                </a:solidFill>
                <a:latin typeface="Avenir Roman" panose="02000503020000020003" pitchFamily="2" charset="0"/>
              </a:rPr>
              <a:t>Outcomes</a:t>
            </a:r>
            <a:r>
              <a:rPr lang="en-US" sz="900" dirty="0">
                <a:solidFill>
                  <a:schemeClr val="tx2">
                    <a:lumMod val="75000"/>
                  </a:schemeClr>
                </a:solidFill>
                <a:latin typeface="Avenir Roman" panose="02000503020000020003" pitchFamily="2" charset="0"/>
              </a:rPr>
              <a:t>: </a:t>
            </a:r>
          </a:p>
          <a:p>
            <a:pPr marL="628650" lvl="1" indent="-171450">
              <a:buFont typeface="Arial" panose="020B0604020202020204" pitchFamily="34" charset="0"/>
              <a:buChar char="•"/>
            </a:pPr>
            <a:r>
              <a:rPr lang="en-US" sz="900" dirty="0">
                <a:solidFill>
                  <a:schemeClr val="tx2">
                    <a:lumMod val="75000"/>
                  </a:schemeClr>
                </a:solidFill>
                <a:latin typeface="Avenir Roman" panose="02000503020000020003" pitchFamily="2" charset="0"/>
              </a:rPr>
              <a:t>(1) Number of distinct CAS acts with men who were HIV infected or whose HIV status they did not know, including in the context of crystal meth use.</a:t>
            </a:r>
          </a:p>
          <a:p>
            <a:pPr marL="628650" lvl="1" indent="-171450">
              <a:buFont typeface="Arial" panose="020B0604020202020204" pitchFamily="34" charset="0"/>
              <a:buChar char="•"/>
            </a:pPr>
            <a:r>
              <a:rPr lang="en-US" sz="900" dirty="0">
                <a:solidFill>
                  <a:schemeClr val="tx2">
                    <a:lumMod val="75000"/>
                  </a:schemeClr>
                </a:solidFill>
                <a:latin typeface="Avenir Roman" panose="02000503020000020003" pitchFamily="2" charset="0"/>
              </a:rPr>
              <a:t>(2) The longest period of non-use of crystal meth in the prior 90 days. </a:t>
            </a:r>
          </a:p>
          <a:p>
            <a:pPr marL="628650" lvl="1" indent="-171450">
              <a:buFont typeface="Arial" panose="020B0604020202020204" pitchFamily="34" charset="0"/>
              <a:buChar char="•"/>
            </a:pPr>
            <a:endParaRPr lang="en-US" sz="400" dirty="0">
              <a:solidFill>
                <a:schemeClr val="tx2">
                  <a:lumMod val="75000"/>
                </a:schemeClr>
              </a:solidFill>
              <a:latin typeface="Avenir Roman" panose="02000503020000020003" pitchFamily="2" charset="0"/>
            </a:endParaRPr>
          </a:p>
          <a:p>
            <a:pPr marL="171450" indent="-171450">
              <a:buFont typeface="Arial" panose="020B0604020202020204" pitchFamily="34" charset="0"/>
              <a:buChar char="•"/>
            </a:pPr>
            <a:r>
              <a:rPr lang="en-US" sz="900" b="1" dirty="0">
                <a:solidFill>
                  <a:schemeClr val="tx2">
                    <a:lumMod val="75000"/>
                  </a:schemeClr>
                </a:solidFill>
                <a:latin typeface="Avenir Roman" panose="02000503020000020003" pitchFamily="2" charset="0"/>
              </a:rPr>
              <a:t>Analysis</a:t>
            </a:r>
            <a:r>
              <a:rPr lang="en-US" sz="900" dirty="0">
                <a:solidFill>
                  <a:schemeClr val="tx2">
                    <a:lumMod val="75000"/>
                  </a:schemeClr>
                </a:solidFill>
                <a:latin typeface="Avenir Roman" panose="02000503020000020003" pitchFamily="2" charset="0"/>
              </a:rPr>
              <a:t>: </a:t>
            </a:r>
          </a:p>
          <a:p>
            <a:pPr marL="628650" lvl="1" indent="-171450">
              <a:buFont typeface="Arial" panose="020B0604020202020204" pitchFamily="34" charset="0"/>
              <a:buChar char="•"/>
            </a:pPr>
            <a:r>
              <a:rPr lang="en-US" sz="900" dirty="0">
                <a:solidFill>
                  <a:schemeClr val="tx2">
                    <a:lumMod val="75000"/>
                  </a:schemeClr>
                </a:solidFill>
                <a:latin typeface="Avenir Roman" panose="02000503020000020003" pitchFamily="2" charset="0"/>
              </a:rPr>
              <a:t>Tested intervention effects by specifying a Poisson distribution and log link. </a:t>
            </a:r>
          </a:p>
          <a:p>
            <a:pPr marL="628650" lvl="1" indent="-171450">
              <a:buFont typeface="Arial" panose="020B0604020202020204" pitchFamily="34" charset="0"/>
              <a:buChar char="•"/>
            </a:pPr>
            <a:r>
              <a:rPr lang="en-US" sz="900" dirty="0">
                <a:solidFill>
                  <a:schemeClr val="tx2">
                    <a:lumMod val="75000"/>
                  </a:schemeClr>
                </a:solidFill>
                <a:latin typeface="Avenir Roman" panose="02000503020000020003" pitchFamily="2" charset="0"/>
              </a:rPr>
              <a:t>All analyses were conducted in SAS (version 9.4).</a:t>
            </a:r>
          </a:p>
        </p:txBody>
      </p:sp>
      <p:pic>
        <p:nvPicPr>
          <p:cNvPr id="40" name="Picture 9">
            <a:extLst>
              <a:ext uri="{FF2B5EF4-FFF2-40B4-BE49-F238E27FC236}">
                <a16:creationId xmlns:a16="http://schemas.microsoft.com/office/drawing/2014/main" id="{16FD3360-1B22-2E4C-8122-E2A8BD26B3B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7200" y="1851804"/>
            <a:ext cx="2225353" cy="15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15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0" y="-6010"/>
            <a:ext cx="9143998" cy="52754"/>
          </a:xfrm>
          <a:prstGeom prst="rect">
            <a:avLst/>
          </a:prstGeom>
          <a:solidFill>
            <a:srgbClr val="FFD13F"/>
          </a:solidFill>
        </p:spPr>
        <p:txBody>
          <a:bodyPr wrap="square" rtlCol="0">
            <a:spAutoFit/>
          </a:bodyPr>
          <a:lstStyle/>
          <a:p>
            <a:endParaRPr lang="en-US" sz="2800" b="1" dirty="0">
              <a:solidFill>
                <a:srgbClr val="FF0066"/>
              </a:solidFill>
              <a:latin typeface="Raleway" panose="020B0503030101060003"/>
            </a:endParaRPr>
          </a:p>
        </p:txBody>
      </p:sp>
      <p:sp>
        <p:nvSpPr>
          <p:cNvPr id="30" name="TextBox 29">
            <a:extLst>
              <a:ext uri="{FF2B5EF4-FFF2-40B4-BE49-F238E27FC236}">
                <a16:creationId xmlns:a16="http://schemas.microsoft.com/office/drawing/2014/main" id="{9E9EED00-CB10-9048-8D49-0314E1CD6250}"/>
              </a:ext>
            </a:extLst>
          </p:cNvPr>
          <p:cNvSpPr txBox="1"/>
          <p:nvPr/>
        </p:nvSpPr>
        <p:spPr>
          <a:xfrm>
            <a:off x="0" y="46480"/>
            <a:ext cx="9143998" cy="369332"/>
          </a:xfrm>
          <a:prstGeom prst="rect">
            <a:avLst/>
          </a:prstGeom>
          <a:solidFill>
            <a:srgbClr val="002060"/>
          </a:solidFill>
        </p:spPr>
        <p:txBody>
          <a:bodyPr wrap="square" rtlCol="0">
            <a:spAutoFit/>
          </a:bodyPr>
          <a:lstStyle/>
          <a:p>
            <a:pPr algn="ctr"/>
            <a:r>
              <a:rPr lang="en-US" dirty="0">
                <a:solidFill>
                  <a:schemeClr val="bg1"/>
                </a:solidFill>
                <a:latin typeface="Avenir Roman" panose="02000503020000020003" pitchFamily="2" charset="0"/>
              </a:rPr>
              <a:t>RESULTS</a:t>
            </a:r>
          </a:p>
        </p:txBody>
      </p:sp>
      <p:graphicFrame>
        <p:nvGraphicFramePr>
          <p:cNvPr id="35" name="Table 34">
            <a:extLst>
              <a:ext uri="{FF2B5EF4-FFF2-40B4-BE49-F238E27FC236}">
                <a16:creationId xmlns:a16="http://schemas.microsoft.com/office/drawing/2014/main" id="{D96FA7AD-DBF6-744A-BC17-AB23251CF33C}"/>
              </a:ext>
            </a:extLst>
          </p:cNvPr>
          <p:cNvGraphicFramePr>
            <a:graphicFrameLocks noGrp="1"/>
          </p:cNvGraphicFramePr>
          <p:nvPr>
            <p:extLst>
              <p:ext uri="{D42A27DB-BD31-4B8C-83A1-F6EECF244321}">
                <p14:modId xmlns:p14="http://schemas.microsoft.com/office/powerpoint/2010/main" val="1220831401"/>
              </p:ext>
            </p:extLst>
          </p:nvPr>
        </p:nvGraphicFramePr>
        <p:xfrm>
          <a:off x="3886197" y="463699"/>
          <a:ext cx="5257801" cy="6385715"/>
        </p:xfrm>
        <a:graphic>
          <a:graphicData uri="http://schemas.openxmlformats.org/drawingml/2006/table">
            <a:tbl>
              <a:tblPr firstRow="1" firstCol="1" bandRow="1">
                <a:tableStyleId>{F5AB1C69-6EDB-4FF4-983F-18BD219EF322}</a:tableStyleId>
              </a:tblPr>
              <a:tblGrid>
                <a:gridCol w="2133600">
                  <a:extLst>
                    <a:ext uri="{9D8B030D-6E8A-4147-A177-3AD203B41FA5}">
                      <a16:colId xmlns:a16="http://schemas.microsoft.com/office/drawing/2014/main" val="1704242429"/>
                    </a:ext>
                  </a:extLst>
                </a:gridCol>
                <a:gridCol w="873044">
                  <a:extLst>
                    <a:ext uri="{9D8B030D-6E8A-4147-A177-3AD203B41FA5}">
                      <a16:colId xmlns:a16="http://schemas.microsoft.com/office/drawing/2014/main" val="3886367028"/>
                    </a:ext>
                  </a:extLst>
                </a:gridCol>
                <a:gridCol w="797660">
                  <a:extLst>
                    <a:ext uri="{9D8B030D-6E8A-4147-A177-3AD203B41FA5}">
                      <a16:colId xmlns:a16="http://schemas.microsoft.com/office/drawing/2014/main" val="2031408090"/>
                    </a:ext>
                  </a:extLst>
                </a:gridCol>
                <a:gridCol w="747344">
                  <a:extLst>
                    <a:ext uri="{9D8B030D-6E8A-4147-A177-3AD203B41FA5}">
                      <a16:colId xmlns:a16="http://schemas.microsoft.com/office/drawing/2014/main" val="19313973"/>
                    </a:ext>
                  </a:extLst>
                </a:gridCol>
                <a:gridCol w="706153">
                  <a:extLst>
                    <a:ext uri="{9D8B030D-6E8A-4147-A177-3AD203B41FA5}">
                      <a16:colId xmlns:a16="http://schemas.microsoft.com/office/drawing/2014/main" val="1684521396"/>
                    </a:ext>
                  </a:extLst>
                </a:gridCol>
              </a:tblGrid>
              <a:tr h="266704">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chemeClr val="bg1"/>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Overall</a:t>
                      </a:r>
                    </a:p>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N = 41</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IMPACT</a:t>
                      </a:r>
                    </a:p>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N = 21</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Control</a:t>
                      </a:r>
                    </a:p>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N = 20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p-value</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extLst>
                  <a:ext uri="{0D108BD9-81ED-4DB2-BD59-A6C34878D82A}">
                    <a16:rowId xmlns:a16="http://schemas.microsoft.com/office/drawing/2014/main" val="2370458803"/>
                  </a:ext>
                </a:extLst>
              </a:tr>
              <a:tr h="119099">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noFill/>
                  </a:tcPr>
                </a:tc>
                <a:tc gridSpan="3">
                  <a:txBody>
                    <a:bodyPr/>
                    <a:lstStyle/>
                    <a:p>
                      <a:pPr marL="0" marR="0" algn="ctr">
                        <a:spcBef>
                          <a:spcPts val="0"/>
                        </a:spcBef>
                        <a:spcAft>
                          <a:spcPts val="0"/>
                        </a:spcAft>
                      </a:pPr>
                      <a:r>
                        <a:rPr lang="en-US" sz="800" b="1" dirty="0">
                          <a:effectLst/>
                          <a:latin typeface="Avenir Roman" panose="02000503020000020003" pitchFamily="2" charset="0"/>
                          <a:cs typeface="Arial" panose="020B0604020202020204" pitchFamily="34" charset="0"/>
                        </a:rPr>
                        <a:t>Mean (SD)</a:t>
                      </a:r>
                    </a:p>
                  </a:txBody>
                  <a:tcPr marL="167718" marR="167718" marT="0" marB="0" anchor="ctr">
                    <a:solidFill>
                      <a:srgbClr val="00D9FF">
                        <a:alpha val="27059"/>
                      </a:srgbClr>
                    </a:solidFill>
                  </a:tcPr>
                </a:tc>
                <a:tc hMerge="1">
                  <a:txBody>
                    <a:bodyPr/>
                    <a:lstStyle/>
                    <a:p>
                      <a:endParaRPr lang="en-US"/>
                    </a:p>
                  </a:txBody>
                  <a:tcPr/>
                </a:tc>
                <a:tc hMerge="1">
                  <a:txBody>
                    <a:bodyPr/>
                    <a:lstStyle/>
                    <a:p>
                      <a:pPr marL="0" marR="0" algn="ctr">
                        <a:spcBef>
                          <a:spcPts val="0"/>
                        </a:spcBef>
                        <a:spcAft>
                          <a:spcPts val="0"/>
                        </a:spcAft>
                      </a:pPr>
                      <a:endParaRPr lang="en-US" sz="1000" b="1" dirty="0">
                        <a:effectLst/>
                        <a:latin typeface="Avenir Roman" panose="02000503020000020003" pitchFamily="2" charset="0"/>
                        <a:cs typeface="Arial" panose="020B0604020202020204" pitchFamily="34" charset="0"/>
                      </a:endParaRPr>
                    </a:p>
                  </a:txBody>
                  <a:tcPr marL="167718" marR="167718" marT="0" marB="0" anchor="ctr"/>
                </a:tc>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617885196"/>
                  </a:ext>
                </a:extLst>
              </a:tr>
              <a:tr h="238198">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Age in years (range 25-65)</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39.8 (11.6)</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39.7 (13.2)</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39.9 (10.1)</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0.950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67693021"/>
                  </a:ext>
                </a:extLst>
              </a:tr>
              <a:tr h="238198">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CAS acts, serodiscordant partner,</a:t>
                      </a:r>
                    </a:p>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   past 3 months (range 0-43)</a:t>
                      </a:r>
                      <a:endParaRPr lang="en-US" sz="800" b="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6.9 (9.7)</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5.0 (7.7)</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9.0 (11.2)</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0.190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3804619625"/>
                  </a:ext>
                </a:extLst>
              </a:tr>
              <a:tr h="47639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CAS acts, serodiscordant partner, high on </a:t>
                      </a:r>
                    </a:p>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   crystal meth, past 3 months (range 0-43)</a:t>
                      </a:r>
                      <a:endParaRPr lang="en-US" sz="800" b="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6.2 (9.4)</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4.5 (7.3)</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8.0 (11.0)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0.246</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2488661642"/>
                  </a:ext>
                </a:extLst>
              </a:tr>
              <a:tr h="357297">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Longest period did not use crystal meth, </a:t>
                      </a:r>
                    </a:p>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   past 90 days (range 0-80)</a:t>
                      </a:r>
                      <a:endParaRPr lang="en-US" sz="800" b="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23.4 (18.8)</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24.7 (20.0)</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22.1 (17.8)</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0.661</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3960307179"/>
                  </a:ext>
                </a:extLst>
              </a:tr>
              <a:tr h="119099">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gridSpan="3">
                  <a:txBody>
                    <a:bodyPr/>
                    <a:lstStyle/>
                    <a:p>
                      <a:pPr marL="0" marR="0" algn="ctr">
                        <a:spcBef>
                          <a:spcPts val="0"/>
                        </a:spcBef>
                        <a:spcAft>
                          <a:spcPts val="0"/>
                        </a:spcAft>
                      </a:pPr>
                      <a:r>
                        <a:rPr lang="en-US" sz="800" b="1" dirty="0">
                          <a:effectLst/>
                          <a:latin typeface="Avenir Roman" panose="02000503020000020003" pitchFamily="2" charset="0"/>
                          <a:cs typeface="Arial" panose="020B0604020202020204" pitchFamily="34" charset="0"/>
                        </a:rPr>
                        <a:t>N (%)</a:t>
                      </a:r>
                      <a:endParaRPr lang="en-US" sz="800" b="1"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hMerge="1">
                  <a:txBody>
                    <a:bodyPr/>
                    <a:lstStyle/>
                    <a:p>
                      <a:endParaRPr lang="en-US"/>
                    </a:p>
                  </a:txBody>
                  <a:tcPr/>
                </a:tc>
                <a:tc hMerge="1">
                  <a:txBody>
                    <a:bodyPr/>
                    <a:lstStyle/>
                    <a:p>
                      <a:pPr marL="0" marR="0" algn="ctr">
                        <a:spcBef>
                          <a:spcPts val="0"/>
                        </a:spcBef>
                        <a:spcAft>
                          <a:spcPts val="0"/>
                        </a:spcAft>
                      </a:pPr>
                      <a:endParaRPr lang="en-US" sz="1000" b="1" dirty="0">
                        <a:effectLst/>
                        <a:latin typeface="Avenir Roman" panose="02000503020000020003" pitchFamily="2" charset="0"/>
                        <a:ea typeface="MS Mincho"/>
                        <a:cs typeface="Arial" panose="020B0604020202020204" pitchFamily="34" charset="0"/>
                      </a:endParaRPr>
                    </a:p>
                  </a:txBody>
                  <a:tcPr marL="167718" marR="167718" marT="0" marB="0" anchor="ctr"/>
                </a:tc>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530090948"/>
                  </a:ext>
                </a:extLst>
              </a:tr>
              <a:tr h="119099">
                <a:tc>
                  <a:txBody>
                    <a:bodyPr/>
                    <a:lstStyle/>
                    <a:p>
                      <a:pPr marL="0" marR="0">
                        <a:spcBef>
                          <a:spcPts val="0"/>
                        </a:spcBef>
                        <a:spcAft>
                          <a:spcPts val="0"/>
                        </a:spcAft>
                      </a:pPr>
                      <a:r>
                        <a:rPr lang="en-US" sz="800" b="1" dirty="0">
                          <a:effectLst/>
                          <a:latin typeface="Avenir Roman" panose="02000503020000020003" pitchFamily="2" charset="0"/>
                          <a:cs typeface="Arial" panose="020B0604020202020204" pitchFamily="34" charset="0"/>
                        </a:rPr>
                        <a:t>Race/ethnicity</a:t>
                      </a:r>
                      <a:endParaRPr lang="en-US" sz="800" b="1"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0.224</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3111284779"/>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White race</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32 (78.0)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18 (85.7)</a:t>
                      </a:r>
                      <a:endParaRPr lang="en-US" sz="10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14 (70.0)</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2813355848"/>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Racial/ethnic minority</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9 (22.0)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3 (14.3)</a:t>
                      </a:r>
                      <a:endParaRPr lang="en-US" sz="10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6 (30.0)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2288973704"/>
                  </a:ext>
                </a:extLst>
              </a:tr>
              <a:tr h="119099">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Education</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0.443</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3507802062"/>
                  </a:ext>
                </a:extLst>
              </a:tr>
              <a:tr h="238198">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Less than high school; diploma/GED; some college</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18 (43.9)</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8 (38.1)</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10 (50.0)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299667215"/>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College degree or more</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23 (56.1)</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13 (61.9)</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10 (50.0)</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038956283"/>
                  </a:ext>
                </a:extLst>
              </a:tr>
              <a:tr h="119099">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Employment</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0.890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429844632"/>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Employed full or part time</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18 (43.9)</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9 (42.9)</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9 (45.0)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435746371"/>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Unemployed/disabled</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23 (56.1)</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12 (57.1)</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11 (55.0)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565010813"/>
                  </a:ext>
                </a:extLst>
              </a:tr>
              <a:tr h="119099">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Annual income</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0.837</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896677765"/>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Less than $12,000</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14 (35.0)</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8 (38.1)</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6 (31.6)</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2438451467"/>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$12,000 to $59,999</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17 (42.5)</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8 (38.1)</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9 (47.4)</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955389864"/>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$60,000 or more</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9 (22.5)</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5 (23.8)</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4 (21.0)</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645342823"/>
                  </a:ext>
                </a:extLst>
              </a:tr>
              <a:tr h="119099">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Sexual orientation</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0.431</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4117175128"/>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Gay</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29 (70.7)</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16 (76.2)</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13 (65.0)</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422158659"/>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Not gay</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12 (29.3)</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5 (23.8)</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7 (35.0)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789902837"/>
                  </a:ext>
                </a:extLst>
              </a:tr>
              <a:tr h="119099">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Any prior crystal meth treatment</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0.133</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106493918"/>
                  </a:ext>
                </a:extLst>
              </a:tr>
              <a:tr h="19844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Yes</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15 (36.6)</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10 (47.6)</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5 (25.0)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4142573850"/>
                  </a:ext>
                </a:extLst>
              </a:tr>
              <a:tr h="19844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No</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26 (63.4)</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11 (52.4)</a:t>
                      </a:r>
                      <a:endParaRPr lang="en-US" sz="10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15 (75.0)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3642005286"/>
                  </a:ext>
                </a:extLst>
              </a:tr>
              <a:tr h="137464">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Route of crystal meth administration</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10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 </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3877484760"/>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Smoked </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38 (92.7)</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19 (90.5)</a:t>
                      </a:r>
                      <a:endParaRPr lang="en-US" sz="10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19 (95.0)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0.578</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2015637253"/>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Snorted</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9 (21.9)</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5 (23.8)</a:t>
                      </a:r>
                      <a:endParaRPr lang="en-US" sz="10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4 (20.0)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0.768</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936472805"/>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IDU (‘‘slam’’) </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solidFill>
                      <a:srgbClr val="0070C0"/>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23 (56.1)</a:t>
                      </a:r>
                      <a:endParaRPr lang="en-US" sz="80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13 (61.9)</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10 (50.0)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0.443</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619841728"/>
                  </a:ext>
                </a:extLst>
              </a:tr>
              <a:tr h="161476">
                <a:tc>
                  <a:txBody>
                    <a:bodyPr/>
                    <a:lstStyle/>
                    <a:p>
                      <a:pPr marL="0" marR="0">
                        <a:spcBef>
                          <a:spcPts val="0"/>
                        </a:spcBef>
                        <a:spcAft>
                          <a:spcPts val="0"/>
                        </a:spcAft>
                      </a:pPr>
                      <a:r>
                        <a:rPr lang="en-US" sz="800" b="0" dirty="0">
                          <a:effectLst/>
                          <a:latin typeface="Avenir Roman" panose="02000503020000020003" pitchFamily="2" charset="0"/>
                          <a:cs typeface="Arial" panose="020B0604020202020204" pitchFamily="34" charset="0"/>
                        </a:rPr>
                        <a:t>Rectally inserted (‘‘booty bump’’)      </a:t>
                      </a:r>
                      <a:endParaRPr lang="en-US" sz="800" b="0" dirty="0">
                        <a:effectLst/>
                        <a:latin typeface="Avenir Roman" panose="02000503020000020003" pitchFamily="2" charset="0"/>
                        <a:ea typeface="MS Mincho"/>
                        <a:cs typeface="Arial" panose="020B0604020202020204" pitchFamily="34" charset="0"/>
                      </a:endParaRPr>
                    </a:p>
                  </a:txBody>
                  <a:tcPr marL="357178" marR="178589" marT="0" marB="0">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13 (31.7)</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6 (28.6)</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a:effectLst/>
                          <a:latin typeface="Avenir Roman" panose="02000503020000020003" pitchFamily="2" charset="0"/>
                          <a:cs typeface="Arial" panose="020B0604020202020204" pitchFamily="34" charset="0"/>
                        </a:rPr>
                        <a:t>7 (35.0)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0.658</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1503596928"/>
                  </a:ext>
                </a:extLst>
              </a:tr>
              <a:tr h="236834">
                <a:tc>
                  <a:txBody>
                    <a:bodyPr/>
                    <a:lstStyle/>
                    <a:p>
                      <a:pPr marL="0" marR="0">
                        <a:spcBef>
                          <a:spcPts val="0"/>
                        </a:spcBef>
                        <a:spcAft>
                          <a:spcPts val="0"/>
                        </a:spcAft>
                      </a:pPr>
                      <a:r>
                        <a:rPr lang="en-US" sz="800" dirty="0">
                          <a:effectLst/>
                          <a:latin typeface="Avenir Roman" panose="02000503020000020003" pitchFamily="2" charset="0"/>
                          <a:cs typeface="Arial" panose="020B0604020202020204" pitchFamily="34" charset="0"/>
                        </a:rPr>
                        <a:t>Trade sex for crystal meth, past 3 </a:t>
                      </a:r>
                      <a:r>
                        <a:rPr lang="en-US" sz="800" dirty="0" err="1">
                          <a:effectLst/>
                          <a:latin typeface="Avenir Roman" panose="02000503020000020003" pitchFamily="2" charset="0"/>
                          <a:cs typeface="Arial" panose="020B0604020202020204" pitchFamily="34" charset="0"/>
                        </a:rPr>
                        <a:t>mo</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70C0"/>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20 (48.8)</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10 (47.6)</a:t>
                      </a:r>
                      <a:endParaRPr lang="en-US" sz="10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ctr">
                        <a:spcBef>
                          <a:spcPts val="0"/>
                        </a:spcBef>
                        <a:spcAft>
                          <a:spcPts val="0"/>
                        </a:spcAft>
                      </a:pPr>
                      <a:r>
                        <a:rPr lang="en-US" sz="800" dirty="0">
                          <a:effectLst/>
                          <a:latin typeface="Avenir Roman" panose="02000503020000020003" pitchFamily="2" charset="0"/>
                          <a:cs typeface="Arial" panose="020B0604020202020204" pitchFamily="34" charset="0"/>
                        </a:rPr>
                        <a:t>10 (50.0)</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tc>
                  <a:txBody>
                    <a:bodyPr/>
                    <a:lstStyle/>
                    <a:p>
                      <a:pPr marL="0" marR="0" algn="r">
                        <a:spcBef>
                          <a:spcPts val="0"/>
                        </a:spcBef>
                        <a:spcAft>
                          <a:spcPts val="0"/>
                        </a:spcAft>
                      </a:pPr>
                      <a:r>
                        <a:rPr lang="en-US" sz="800" dirty="0">
                          <a:effectLst/>
                          <a:latin typeface="Avenir Roman" panose="02000503020000020003" pitchFamily="2" charset="0"/>
                          <a:cs typeface="Arial" panose="020B0604020202020204" pitchFamily="34" charset="0"/>
                        </a:rPr>
                        <a:t>0.879</a:t>
                      </a:r>
                      <a:endParaRPr lang="en-US" sz="800" dirty="0">
                        <a:effectLst/>
                        <a:latin typeface="Avenir Roman" panose="02000503020000020003" pitchFamily="2" charset="0"/>
                        <a:ea typeface="MS Mincho"/>
                        <a:cs typeface="Arial" panose="020B0604020202020204" pitchFamily="34" charset="0"/>
                      </a:endParaRPr>
                    </a:p>
                  </a:txBody>
                  <a:tcPr marL="167718" marR="167718" marT="0" marB="0" anchor="ctr">
                    <a:solidFill>
                      <a:srgbClr val="00D9FF">
                        <a:alpha val="27059"/>
                      </a:srgbClr>
                    </a:solidFill>
                  </a:tcPr>
                </a:tc>
                <a:extLst>
                  <a:ext uri="{0D108BD9-81ED-4DB2-BD59-A6C34878D82A}">
                    <a16:rowId xmlns:a16="http://schemas.microsoft.com/office/drawing/2014/main" val="4241124584"/>
                  </a:ext>
                </a:extLst>
              </a:tr>
            </a:tbl>
          </a:graphicData>
        </a:graphic>
      </p:graphicFrame>
      <p:sp>
        <p:nvSpPr>
          <p:cNvPr id="12" name="TextBox 11">
            <a:extLst>
              <a:ext uri="{FF2B5EF4-FFF2-40B4-BE49-F238E27FC236}">
                <a16:creationId xmlns:a16="http://schemas.microsoft.com/office/drawing/2014/main" id="{988D0B29-2E8C-F641-97AB-65821CBA27B7}"/>
              </a:ext>
            </a:extLst>
          </p:cNvPr>
          <p:cNvSpPr txBox="1"/>
          <p:nvPr/>
        </p:nvSpPr>
        <p:spPr>
          <a:xfrm>
            <a:off x="3886197" y="463699"/>
            <a:ext cx="2139465" cy="261610"/>
          </a:xfrm>
          <a:prstGeom prst="rect">
            <a:avLst/>
          </a:prstGeom>
          <a:solidFill>
            <a:srgbClr val="FFD13F"/>
          </a:solidFill>
        </p:spPr>
        <p:txBody>
          <a:bodyPr wrap="square" rtlCol="0">
            <a:spAutoFit/>
          </a:bodyPr>
          <a:lstStyle/>
          <a:p>
            <a:r>
              <a:rPr lang="en-US" sz="1100" b="1" dirty="0">
                <a:latin typeface="Avenir Roman" panose="02000503020000020003" pitchFamily="2" charset="0"/>
              </a:rPr>
              <a:t>Socio-demographic Variables</a:t>
            </a:r>
          </a:p>
        </p:txBody>
      </p:sp>
      <p:sp>
        <p:nvSpPr>
          <p:cNvPr id="23" name="TextBox 22">
            <a:extLst>
              <a:ext uri="{FF2B5EF4-FFF2-40B4-BE49-F238E27FC236}">
                <a16:creationId xmlns:a16="http://schemas.microsoft.com/office/drawing/2014/main" id="{62256108-7A32-0948-941A-2C4A3F1A59F8}"/>
              </a:ext>
            </a:extLst>
          </p:cNvPr>
          <p:cNvSpPr txBox="1"/>
          <p:nvPr/>
        </p:nvSpPr>
        <p:spPr>
          <a:xfrm>
            <a:off x="0" y="463699"/>
            <a:ext cx="3886197" cy="430887"/>
          </a:xfrm>
          <a:prstGeom prst="rect">
            <a:avLst/>
          </a:prstGeom>
          <a:solidFill>
            <a:srgbClr val="FF0066"/>
          </a:solidFill>
        </p:spPr>
        <p:txBody>
          <a:bodyPr wrap="square" rtlCol="0">
            <a:spAutoFit/>
          </a:bodyPr>
          <a:lstStyle/>
          <a:p>
            <a:pPr algn="ctr"/>
            <a:r>
              <a:rPr lang="en-US" sz="1100" b="1" i="1" dirty="0">
                <a:solidFill>
                  <a:schemeClr val="bg1"/>
                </a:solidFill>
                <a:latin typeface="Avenir Roman" panose="02000503020000020003" pitchFamily="2" charset="0"/>
              </a:rPr>
              <a:t>Study and Participant Flow: Screening, Enrollment, Randomization, and Follow-Up Assessment Visits</a:t>
            </a:r>
            <a:r>
              <a:rPr lang="en-US" sz="1100" b="1" dirty="0">
                <a:solidFill>
                  <a:schemeClr val="bg1"/>
                </a:solidFill>
                <a:latin typeface="Avenir Roman" panose="02000503020000020003" pitchFamily="2" charset="0"/>
              </a:rPr>
              <a:t> </a:t>
            </a:r>
          </a:p>
        </p:txBody>
      </p:sp>
      <p:pic>
        <p:nvPicPr>
          <p:cNvPr id="21" name="Picture 20">
            <a:extLst>
              <a:ext uri="{FF2B5EF4-FFF2-40B4-BE49-F238E27FC236}">
                <a16:creationId xmlns:a16="http://schemas.microsoft.com/office/drawing/2014/main" id="{EBA2C3BB-41F4-5644-9AE3-DCA2146810E2}"/>
              </a:ext>
            </a:extLst>
          </p:cNvPr>
          <p:cNvPicPr>
            <a:picLocks noChangeAspect="1"/>
          </p:cNvPicPr>
          <p:nvPr/>
        </p:nvPicPr>
        <p:blipFill>
          <a:blip r:embed="rId3"/>
          <a:stretch>
            <a:fillRect/>
          </a:stretch>
        </p:blipFill>
        <p:spPr>
          <a:xfrm>
            <a:off x="53808" y="1004106"/>
            <a:ext cx="3778579" cy="4474308"/>
          </a:xfrm>
          <a:prstGeom prst="rect">
            <a:avLst/>
          </a:prstGeom>
          <a:solidFill>
            <a:srgbClr val="FF0066">
              <a:alpha val="0"/>
            </a:srgbClr>
          </a:solidFill>
          <a:effectLst>
            <a:glow rad="88900">
              <a:srgbClr val="DD2F97"/>
            </a:glow>
          </a:effectLst>
        </p:spPr>
      </p:pic>
      <p:sp>
        <p:nvSpPr>
          <p:cNvPr id="71" name="Text Box 3">
            <a:extLst>
              <a:ext uri="{FF2B5EF4-FFF2-40B4-BE49-F238E27FC236}">
                <a16:creationId xmlns:a16="http://schemas.microsoft.com/office/drawing/2014/main" id="{A619A6A0-DC44-3A40-B812-3197CF00DCA5}"/>
              </a:ext>
            </a:extLst>
          </p:cNvPr>
          <p:cNvSpPr txBox="1">
            <a:spLocks noChangeArrowheads="1"/>
          </p:cNvSpPr>
          <p:nvPr/>
        </p:nvSpPr>
        <p:spPr bwMode="auto">
          <a:xfrm>
            <a:off x="53808" y="5587868"/>
            <a:ext cx="3698673" cy="734709"/>
          </a:xfrm>
          <a:prstGeom prst="rect">
            <a:avLst/>
          </a:prstGeom>
          <a:solidFill>
            <a:schemeClr val="bg1"/>
          </a:solidFill>
          <a:ln w="19050">
            <a:noFill/>
          </a:ln>
          <a:effectLst/>
          <a:extLst/>
        </p:spPr>
        <p:txBody>
          <a:bodyPr vert="horz" wrap="square" lIns="22287" tIns="22287" rIns="22287" bIns="22287"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556241" eaLnBrk="0" fontAlgn="base" hangingPunct="0">
              <a:spcBef>
                <a:spcPct val="0"/>
              </a:spcBef>
              <a:spcAft>
                <a:spcPct val="0"/>
              </a:spcAft>
              <a:buNone/>
            </a:pPr>
            <a:r>
              <a:rPr lang="en-US" altLang="en-US" sz="800" b="1" dirty="0">
                <a:solidFill>
                  <a:srgbClr val="002060"/>
                </a:solidFill>
                <a:latin typeface="Avenir Roman" panose="02000503020000020003" pitchFamily="2" charset="0"/>
              </a:rPr>
              <a:t>Sample: </a:t>
            </a:r>
            <a:r>
              <a:rPr lang="en-US" sz="800" dirty="0">
                <a:solidFill>
                  <a:srgbClr val="002060"/>
                </a:solidFill>
                <a:latin typeface="Avenir Roman" panose="02000503020000020003" pitchFamily="2" charset="0"/>
              </a:rPr>
              <a:t>46 HIV uninfected MSM at sexual risk of acquiring HIV who met DSM-IV criteria for crystal methamphetamine dependence.</a:t>
            </a:r>
          </a:p>
          <a:p>
            <a:pPr marL="0" indent="0" defTabSz="557186" eaLnBrk="0" fontAlgn="base" hangingPunct="0">
              <a:spcBef>
                <a:spcPct val="0"/>
              </a:spcBef>
              <a:spcAft>
                <a:spcPct val="0"/>
              </a:spcAft>
              <a:buFont typeface="Arial"/>
              <a:buNone/>
            </a:pPr>
            <a:endParaRPr lang="en-US" sz="800" dirty="0">
              <a:solidFill>
                <a:srgbClr val="002060"/>
              </a:solidFill>
              <a:latin typeface="Avenir Roman" panose="02000503020000020003" pitchFamily="2" charset="0"/>
            </a:endParaRPr>
          </a:p>
          <a:p>
            <a:pPr marL="0" indent="0" defTabSz="556241" eaLnBrk="0" fontAlgn="base" hangingPunct="0">
              <a:spcBef>
                <a:spcPct val="0"/>
              </a:spcBef>
              <a:spcAft>
                <a:spcPct val="0"/>
              </a:spcAft>
              <a:buNone/>
            </a:pPr>
            <a:r>
              <a:rPr lang="en-US" sz="800" b="1" dirty="0">
                <a:solidFill>
                  <a:srgbClr val="002060"/>
                </a:solidFill>
                <a:latin typeface="Avenir Roman" panose="02000503020000020003" pitchFamily="2" charset="0"/>
              </a:rPr>
              <a:t>Randomized: </a:t>
            </a:r>
            <a:r>
              <a:rPr lang="en-US" sz="800" dirty="0">
                <a:solidFill>
                  <a:srgbClr val="002060"/>
                </a:solidFill>
                <a:latin typeface="Avenir Roman" panose="02000503020000020003" pitchFamily="2" charset="0"/>
              </a:rPr>
              <a:t>41 MSM: 21 assigned to the </a:t>
            </a:r>
            <a:r>
              <a:rPr lang="en-US" sz="800" b="1" dirty="0">
                <a:solidFill>
                  <a:srgbClr val="DD2F97"/>
                </a:solidFill>
                <a:latin typeface="Avenir Roman" panose="02000503020000020003" pitchFamily="2" charset="0"/>
              </a:rPr>
              <a:t>IMPACT intervention </a:t>
            </a:r>
            <a:r>
              <a:rPr lang="en-US" sz="800" dirty="0">
                <a:solidFill>
                  <a:srgbClr val="002060"/>
                </a:solidFill>
                <a:latin typeface="Avenir Roman" panose="02000503020000020003" pitchFamily="2" charset="0"/>
              </a:rPr>
              <a:t>and 20 assigned to a </a:t>
            </a:r>
            <a:r>
              <a:rPr lang="en-US" sz="800" b="1" dirty="0">
                <a:solidFill>
                  <a:srgbClr val="FFD13F"/>
                </a:solidFill>
                <a:latin typeface="Avenir Roman" panose="02000503020000020003" pitchFamily="2" charset="0"/>
              </a:rPr>
              <a:t>standard of care (SOC) control</a:t>
            </a:r>
            <a:endParaRPr lang="en-US" sz="800" dirty="0">
              <a:solidFill>
                <a:srgbClr val="FFD13F"/>
              </a:solidFill>
              <a:latin typeface="Avenir Roman" panose="02000503020000020003" pitchFamily="2" charset="0"/>
            </a:endParaRPr>
          </a:p>
        </p:txBody>
      </p:sp>
    </p:spTree>
    <p:extLst>
      <p:ext uri="{BB962C8B-B14F-4D97-AF65-F5344CB8AC3E}">
        <p14:creationId xmlns:p14="http://schemas.microsoft.com/office/powerpoint/2010/main" val="222122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6010"/>
            <a:ext cx="9143998" cy="52754"/>
          </a:xfrm>
          <a:prstGeom prst="rect">
            <a:avLst/>
          </a:prstGeom>
          <a:solidFill>
            <a:srgbClr val="FFD13F"/>
          </a:solidFill>
        </p:spPr>
        <p:txBody>
          <a:bodyPr wrap="square" rtlCol="0">
            <a:spAutoFit/>
          </a:bodyPr>
          <a:lstStyle/>
          <a:p>
            <a:endParaRPr lang="en-US" sz="2800" b="1" dirty="0">
              <a:solidFill>
                <a:srgbClr val="FF0066"/>
              </a:solidFill>
              <a:latin typeface="Raleway" panose="020B0503030101060003"/>
            </a:endParaRPr>
          </a:p>
        </p:txBody>
      </p:sp>
      <p:sp>
        <p:nvSpPr>
          <p:cNvPr id="30" name="TextBox 29">
            <a:extLst>
              <a:ext uri="{FF2B5EF4-FFF2-40B4-BE49-F238E27FC236}">
                <a16:creationId xmlns:a16="http://schemas.microsoft.com/office/drawing/2014/main" id="{9E9EED00-CB10-9048-8D49-0314E1CD6250}"/>
              </a:ext>
            </a:extLst>
          </p:cNvPr>
          <p:cNvSpPr txBox="1"/>
          <p:nvPr/>
        </p:nvSpPr>
        <p:spPr>
          <a:xfrm>
            <a:off x="0" y="46480"/>
            <a:ext cx="9143998" cy="369332"/>
          </a:xfrm>
          <a:prstGeom prst="rect">
            <a:avLst/>
          </a:prstGeom>
          <a:solidFill>
            <a:srgbClr val="002060"/>
          </a:solidFill>
        </p:spPr>
        <p:txBody>
          <a:bodyPr wrap="square" rtlCol="0">
            <a:spAutoFit/>
          </a:bodyPr>
          <a:lstStyle/>
          <a:p>
            <a:pPr algn="ctr"/>
            <a:r>
              <a:rPr lang="en-US" dirty="0">
                <a:solidFill>
                  <a:schemeClr val="bg1"/>
                </a:solidFill>
                <a:latin typeface="Avenir Roman" panose="02000503020000020003" pitchFamily="2" charset="0"/>
              </a:rPr>
              <a:t>RESULTS</a:t>
            </a:r>
          </a:p>
        </p:txBody>
      </p:sp>
      <p:sp>
        <p:nvSpPr>
          <p:cNvPr id="12" name="TextBox 11">
            <a:extLst>
              <a:ext uri="{FF2B5EF4-FFF2-40B4-BE49-F238E27FC236}">
                <a16:creationId xmlns:a16="http://schemas.microsoft.com/office/drawing/2014/main" id="{988D0B29-2E8C-F641-97AB-65821CBA27B7}"/>
              </a:ext>
            </a:extLst>
          </p:cNvPr>
          <p:cNvSpPr txBox="1"/>
          <p:nvPr/>
        </p:nvSpPr>
        <p:spPr>
          <a:xfrm>
            <a:off x="215650" y="3938940"/>
            <a:ext cx="3758024" cy="261610"/>
          </a:xfrm>
          <a:prstGeom prst="rect">
            <a:avLst/>
          </a:prstGeom>
          <a:solidFill>
            <a:srgbClr val="FFD13F"/>
          </a:solidFill>
        </p:spPr>
        <p:txBody>
          <a:bodyPr wrap="square" rtlCol="0">
            <a:spAutoFit/>
          </a:bodyPr>
          <a:lstStyle/>
          <a:p>
            <a:endParaRPr lang="en-US" sz="1100" b="1" dirty="0">
              <a:latin typeface="Avenir Roman" panose="02000503020000020003" pitchFamily="2" charset="0"/>
            </a:endParaRPr>
          </a:p>
        </p:txBody>
      </p:sp>
      <p:sp>
        <p:nvSpPr>
          <p:cNvPr id="23" name="TextBox 22">
            <a:extLst>
              <a:ext uri="{FF2B5EF4-FFF2-40B4-BE49-F238E27FC236}">
                <a16:creationId xmlns:a16="http://schemas.microsoft.com/office/drawing/2014/main" id="{62256108-7A32-0948-941A-2C4A3F1A59F8}"/>
              </a:ext>
            </a:extLst>
          </p:cNvPr>
          <p:cNvSpPr txBox="1"/>
          <p:nvPr/>
        </p:nvSpPr>
        <p:spPr>
          <a:xfrm>
            <a:off x="212188" y="583531"/>
            <a:ext cx="3828363" cy="369332"/>
          </a:xfrm>
          <a:prstGeom prst="rect">
            <a:avLst/>
          </a:prstGeom>
          <a:solidFill>
            <a:srgbClr val="FF0066"/>
          </a:solidFill>
        </p:spPr>
        <p:txBody>
          <a:bodyPr wrap="square" rtlCol="0">
            <a:spAutoFit/>
          </a:bodyPr>
          <a:lstStyle/>
          <a:p>
            <a:r>
              <a:rPr lang="en-US" sz="900" b="1" i="1" dirty="0">
                <a:solidFill>
                  <a:schemeClr val="bg1"/>
                </a:solidFill>
                <a:latin typeface="Avenir Roman" panose="02000503020000020003" pitchFamily="2" charset="0"/>
              </a:rPr>
              <a:t>Retention of Study Participants for Follow-Up Assessments (N = 41) </a:t>
            </a:r>
            <a:endParaRPr lang="en-US" sz="900" b="1" dirty="0">
              <a:solidFill>
                <a:schemeClr val="bg1"/>
              </a:solidFill>
              <a:latin typeface="Avenir Roman" panose="02000503020000020003" pitchFamily="2" charset="0"/>
            </a:endParaRPr>
          </a:p>
          <a:p>
            <a:r>
              <a:rPr lang="en-US" sz="900" b="1" i="1" dirty="0">
                <a:solidFill>
                  <a:schemeClr val="bg1"/>
                </a:solidFill>
                <a:latin typeface="Avenir Roman" panose="02000503020000020003" pitchFamily="2" charset="0"/>
              </a:rPr>
              <a:t>and Number of Completed Intervention Sessions (n = 21)</a:t>
            </a:r>
            <a:endParaRPr lang="en-US" sz="900" b="1" dirty="0">
              <a:solidFill>
                <a:schemeClr val="bg1"/>
              </a:solidFill>
              <a:latin typeface="Avenir Roman" panose="02000503020000020003" pitchFamily="2" charset="0"/>
            </a:endParaRPr>
          </a:p>
        </p:txBody>
      </p:sp>
      <p:graphicFrame>
        <p:nvGraphicFramePr>
          <p:cNvPr id="9" name="Table 8">
            <a:extLst>
              <a:ext uri="{FF2B5EF4-FFF2-40B4-BE49-F238E27FC236}">
                <a16:creationId xmlns:a16="http://schemas.microsoft.com/office/drawing/2014/main" id="{E2C27D56-6FE5-A44D-B201-A290A99633BF}"/>
              </a:ext>
            </a:extLst>
          </p:cNvPr>
          <p:cNvGraphicFramePr>
            <a:graphicFrameLocks noGrp="1"/>
          </p:cNvGraphicFramePr>
          <p:nvPr>
            <p:extLst>
              <p:ext uri="{D42A27DB-BD31-4B8C-83A1-F6EECF244321}">
                <p14:modId xmlns:p14="http://schemas.microsoft.com/office/powerpoint/2010/main" val="3654009585"/>
              </p:ext>
            </p:extLst>
          </p:nvPr>
        </p:nvGraphicFramePr>
        <p:xfrm>
          <a:off x="212188" y="958753"/>
          <a:ext cx="3828363" cy="2305755"/>
        </p:xfrm>
        <a:graphic>
          <a:graphicData uri="http://schemas.openxmlformats.org/drawingml/2006/table">
            <a:tbl>
              <a:tblPr firstRow="1" firstCol="1" bandRow="1" bandCol="1">
                <a:tableStyleId>{5C22544A-7EE6-4342-B048-85BDC9FD1C3A}</a:tableStyleId>
              </a:tblPr>
              <a:tblGrid>
                <a:gridCol w="1984583">
                  <a:extLst>
                    <a:ext uri="{9D8B030D-6E8A-4147-A177-3AD203B41FA5}">
                      <a16:colId xmlns:a16="http://schemas.microsoft.com/office/drawing/2014/main" val="2965525910"/>
                    </a:ext>
                  </a:extLst>
                </a:gridCol>
                <a:gridCol w="511998">
                  <a:extLst>
                    <a:ext uri="{9D8B030D-6E8A-4147-A177-3AD203B41FA5}">
                      <a16:colId xmlns:a16="http://schemas.microsoft.com/office/drawing/2014/main" val="359346730"/>
                    </a:ext>
                  </a:extLst>
                </a:gridCol>
                <a:gridCol w="804073">
                  <a:extLst>
                    <a:ext uri="{9D8B030D-6E8A-4147-A177-3AD203B41FA5}">
                      <a16:colId xmlns:a16="http://schemas.microsoft.com/office/drawing/2014/main" val="1993330092"/>
                    </a:ext>
                  </a:extLst>
                </a:gridCol>
                <a:gridCol w="527709">
                  <a:extLst>
                    <a:ext uri="{9D8B030D-6E8A-4147-A177-3AD203B41FA5}">
                      <a16:colId xmlns:a16="http://schemas.microsoft.com/office/drawing/2014/main" val="95683193"/>
                    </a:ext>
                  </a:extLst>
                </a:gridCol>
              </a:tblGrid>
              <a:tr h="268069">
                <a:tc>
                  <a:txBody>
                    <a:bodyPr/>
                    <a:lstStyle/>
                    <a:p>
                      <a:pPr marL="0" marR="0">
                        <a:spcBef>
                          <a:spcPts val="0"/>
                        </a:spcBef>
                        <a:spcAft>
                          <a:spcPts val="0"/>
                        </a:spcAft>
                      </a:pPr>
                      <a:r>
                        <a:rPr lang="en-US" sz="800" dirty="0">
                          <a:effectLst/>
                          <a:latin typeface="Avenir Roman" panose="02000503020000020003" pitchFamily="2" charset="0"/>
                        </a:rPr>
                        <a:t> </a:t>
                      </a:r>
                      <a:endParaRPr lang="en-US" sz="800" dirty="0">
                        <a:effectLst/>
                        <a:latin typeface="Avenir Roman" panose="02000503020000020003" pitchFamily="2" charset="0"/>
                        <a:ea typeface="MS Mincho" panose="02020609040205080304" pitchFamily="49" charset="-128"/>
                      </a:endParaRPr>
                    </a:p>
                  </a:txBody>
                  <a:tcPr marL="68580" marR="68580" marT="0" marB="0" anchor="b">
                    <a:noFill/>
                  </a:tcPr>
                </a:tc>
                <a:tc gridSpan="3">
                  <a:txBody>
                    <a:bodyPr/>
                    <a:lstStyle/>
                    <a:p>
                      <a:pPr marL="0" marR="0" algn="ctr">
                        <a:spcBef>
                          <a:spcPts val="0"/>
                        </a:spcBef>
                        <a:spcAft>
                          <a:spcPts val="0"/>
                        </a:spcAft>
                      </a:pPr>
                      <a:r>
                        <a:rPr lang="en-US" sz="800" dirty="0">
                          <a:effectLst/>
                          <a:latin typeface="Avenir Roman" panose="02000503020000020003" pitchFamily="2" charset="0"/>
                        </a:rPr>
                        <a:t>Completed Assessments*</a:t>
                      </a:r>
                      <a:endParaRPr lang="en-US" sz="800" dirty="0">
                        <a:effectLst/>
                        <a:latin typeface="Avenir Roman" panose="02000503020000020003" pitchFamily="2" charset="0"/>
                        <a:ea typeface="MS Mincho" panose="02020609040205080304" pitchFamily="49" charset="-128"/>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7651266"/>
                  </a:ext>
                </a:extLst>
              </a:tr>
              <a:tr h="265262">
                <a:tc>
                  <a:txBody>
                    <a:bodyPr/>
                    <a:lstStyle/>
                    <a:p>
                      <a:pPr marL="0" marR="0">
                        <a:spcBef>
                          <a:spcPts val="0"/>
                        </a:spcBef>
                        <a:spcAft>
                          <a:spcPts val="0"/>
                        </a:spcAft>
                      </a:pPr>
                      <a:r>
                        <a:rPr lang="en-US" sz="800" dirty="0">
                          <a:effectLst/>
                          <a:latin typeface="Avenir Roman" panose="02000503020000020003" pitchFamily="2" charset="0"/>
                        </a:rPr>
                        <a:t>Assessment Period (N = 41)</a:t>
                      </a:r>
                      <a:endParaRPr lang="en-US" sz="800" dirty="0">
                        <a:effectLst/>
                        <a:latin typeface="Avenir Roman" panose="02000503020000020003" pitchFamily="2" charset="0"/>
                        <a:ea typeface="MS Mincho" panose="02020609040205080304" pitchFamily="49" charset="-128"/>
                      </a:endParaRPr>
                    </a:p>
                  </a:txBody>
                  <a:tcPr marL="68580" marR="68580" marT="0" marB="0" anchor="b"/>
                </a:tc>
                <a:tc>
                  <a:txBody>
                    <a:bodyPr/>
                    <a:lstStyle/>
                    <a:p>
                      <a:pPr marL="0" marR="0">
                        <a:spcBef>
                          <a:spcPts val="0"/>
                        </a:spcBef>
                        <a:spcAft>
                          <a:spcPts val="0"/>
                        </a:spcAft>
                      </a:pPr>
                      <a:r>
                        <a:rPr lang="en-US" sz="800" dirty="0">
                          <a:effectLst/>
                          <a:latin typeface="Avenir Roman" panose="02000503020000020003" pitchFamily="2" charset="0"/>
                        </a:rPr>
                        <a:t>Total</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spcBef>
                          <a:spcPts val="0"/>
                        </a:spcBef>
                        <a:spcAft>
                          <a:spcPts val="0"/>
                        </a:spcAft>
                      </a:pPr>
                      <a:r>
                        <a:rPr lang="en-US" sz="800" dirty="0">
                          <a:effectLst/>
                          <a:latin typeface="Avenir Roman" panose="02000503020000020003" pitchFamily="2" charset="0"/>
                        </a:rPr>
                        <a:t>Intervention</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spcBef>
                          <a:spcPts val="0"/>
                        </a:spcBef>
                        <a:spcAft>
                          <a:spcPts val="0"/>
                        </a:spcAft>
                      </a:pPr>
                      <a:r>
                        <a:rPr lang="en-US" sz="800" dirty="0">
                          <a:effectLst/>
                          <a:latin typeface="Avenir Roman" panose="02000503020000020003" pitchFamily="2" charset="0"/>
                        </a:rPr>
                        <a:t>Control</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extLst>
                  <a:ext uri="{0D108BD9-81ED-4DB2-BD59-A6C34878D82A}">
                    <a16:rowId xmlns:a16="http://schemas.microsoft.com/office/drawing/2014/main" val="3647715318"/>
                  </a:ext>
                </a:extLst>
              </a:tr>
              <a:tr h="147702">
                <a:tc>
                  <a:txBody>
                    <a:bodyPr/>
                    <a:lstStyle/>
                    <a:p>
                      <a:pPr marL="0" marR="0">
                        <a:spcBef>
                          <a:spcPts val="0"/>
                        </a:spcBef>
                        <a:spcAft>
                          <a:spcPts val="0"/>
                        </a:spcAft>
                      </a:pPr>
                      <a:r>
                        <a:rPr lang="en-US" sz="800" dirty="0">
                          <a:effectLst/>
                          <a:latin typeface="Avenir Roman" panose="02000503020000020003" pitchFamily="2" charset="0"/>
                        </a:rPr>
                        <a:t>Baseline</a:t>
                      </a:r>
                      <a:endParaRPr lang="en-US" sz="800" dirty="0">
                        <a:effectLst/>
                        <a:latin typeface="Avenir Roman" panose="02000503020000020003" pitchFamily="2"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800">
                          <a:effectLst/>
                          <a:latin typeface="Avenir Roman" panose="02000503020000020003" pitchFamily="2" charset="0"/>
                        </a:rPr>
                        <a:t>41</a:t>
                      </a:r>
                      <a:endParaRPr lang="en-US" sz="80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800" dirty="0">
                          <a:effectLst/>
                          <a:latin typeface="Avenir Roman" panose="02000503020000020003" pitchFamily="2" charset="0"/>
                        </a:rPr>
                        <a:t>21</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800" dirty="0">
                          <a:effectLst/>
                          <a:latin typeface="Avenir Roman" panose="02000503020000020003" pitchFamily="2" charset="0"/>
                        </a:rPr>
                        <a:t>20</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extLst>
                  <a:ext uri="{0D108BD9-81ED-4DB2-BD59-A6C34878D82A}">
                    <a16:rowId xmlns:a16="http://schemas.microsoft.com/office/drawing/2014/main" val="673111063"/>
                  </a:ext>
                </a:extLst>
              </a:tr>
              <a:tr h="147702">
                <a:tc>
                  <a:txBody>
                    <a:bodyPr/>
                    <a:lstStyle/>
                    <a:p>
                      <a:pPr marL="0" marR="0">
                        <a:spcBef>
                          <a:spcPts val="0"/>
                        </a:spcBef>
                        <a:spcAft>
                          <a:spcPts val="0"/>
                        </a:spcAft>
                      </a:pPr>
                      <a:r>
                        <a:rPr lang="en-US" sz="800">
                          <a:effectLst/>
                          <a:latin typeface="Avenir Roman" panose="02000503020000020003" pitchFamily="2" charset="0"/>
                        </a:rPr>
                        <a:t>3-month assessment</a:t>
                      </a:r>
                      <a:endParaRPr lang="en-US" sz="800">
                        <a:effectLst/>
                        <a:latin typeface="Avenir Roman" panose="02000503020000020003" pitchFamily="2"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800">
                          <a:effectLst/>
                          <a:latin typeface="Avenir Roman" panose="02000503020000020003" pitchFamily="2" charset="0"/>
                        </a:rPr>
                        <a:t>36</a:t>
                      </a:r>
                      <a:endParaRPr lang="en-US" sz="80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800" dirty="0">
                          <a:effectLst/>
                          <a:latin typeface="Avenir Roman" panose="02000503020000020003" pitchFamily="2" charset="0"/>
                        </a:rPr>
                        <a:t>19</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800" dirty="0">
                          <a:effectLst/>
                          <a:latin typeface="Avenir Roman" panose="02000503020000020003" pitchFamily="2" charset="0"/>
                        </a:rPr>
                        <a:t>17</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extLst>
                  <a:ext uri="{0D108BD9-81ED-4DB2-BD59-A6C34878D82A}">
                    <a16:rowId xmlns:a16="http://schemas.microsoft.com/office/drawing/2014/main" val="2681291031"/>
                  </a:ext>
                </a:extLst>
              </a:tr>
              <a:tr h="147702">
                <a:tc>
                  <a:txBody>
                    <a:bodyPr/>
                    <a:lstStyle/>
                    <a:p>
                      <a:pPr marL="0" marR="0">
                        <a:spcBef>
                          <a:spcPts val="0"/>
                        </a:spcBef>
                        <a:spcAft>
                          <a:spcPts val="0"/>
                        </a:spcAft>
                      </a:pPr>
                      <a:r>
                        <a:rPr lang="en-US" sz="800">
                          <a:effectLst/>
                          <a:latin typeface="Avenir Roman" panose="02000503020000020003" pitchFamily="2" charset="0"/>
                        </a:rPr>
                        <a:t>6-month assessment</a:t>
                      </a:r>
                      <a:endParaRPr lang="en-US" sz="800">
                        <a:effectLst/>
                        <a:latin typeface="Avenir Roman" panose="02000503020000020003" pitchFamily="2" charset="0"/>
                        <a:ea typeface="MS Mincho" panose="02020609040205080304" pitchFamily="49" charset="-128"/>
                      </a:endParaRPr>
                    </a:p>
                  </a:txBody>
                  <a:tcPr marL="68580" marR="68580" marT="0" marB="0" anchor="b"/>
                </a:tc>
                <a:tc>
                  <a:txBody>
                    <a:bodyPr/>
                    <a:lstStyle/>
                    <a:p>
                      <a:pPr marL="0" marR="0" algn="ctr">
                        <a:spcBef>
                          <a:spcPts val="0"/>
                        </a:spcBef>
                        <a:spcAft>
                          <a:spcPts val="0"/>
                        </a:spcAft>
                      </a:pPr>
                      <a:r>
                        <a:rPr lang="en-US" sz="800">
                          <a:effectLst/>
                          <a:latin typeface="Avenir Roman" panose="02000503020000020003" pitchFamily="2" charset="0"/>
                        </a:rPr>
                        <a:t>40</a:t>
                      </a:r>
                      <a:endParaRPr lang="en-US" sz="80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800" dirty="0">
                          <a:effectLst/>
                          <a:latin typeface="Avenir Roman" panose="02000503020000020003" pitchFamily="2" charset="0"/>
                        </a:rPr>
                        <a:t>21</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800" dirty="0">
                          <a:effectLst/>
                          <a:latin typeface="Avenir Roman" panose="02000503020000020003" pitchFamily="2" charset="0"/>
                        </a:rPr>
                        <a:t>19</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extLst>
                  <a:ext uri="{0D108BD9-81ED-4DB2-BD59-A6C34878D82A}">
                    <a16:rowId xmlns:a16="http://schemas.microsoft.com/office/drawing/2014/main" val="1915920920"/>
                  </a:ext>
                </a:extLst>
              </a:tr>
              <a:tr h="295404">
                <a:tc>
                  <a:txBody>
                    <a:bodyPr/>
                    <a:lstStyle/>
                    <a:p>
                      <a:pPr marL="0" marR="0">
                        <a:spcBef>
                          <a:spcPts val="0"/>
                        </a:spcBef>
                        <a:spcAft>
                          <a:spcPts val="0"/>
                        </a:spcAft>
                      </a:pPr>
                      <a:r>
                        <a:rPr lang="en-US" sz="800">
                          <a:effectLst/>
                          <a:latin typeface="Avenir Roman" panose="02000503020000020003" pitchFamily="2" charset="0"/>
                        </a:rPr>
                        <a:t>Intervention Sessions (n = 21)</a:t>
                      </a:r>
                      <a:endParaRPr lang="en-US" sz="80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r>
                        <a:rPr lang="en-US" sz="800" dirty="0">
                          <a:effectLst/>
                          <a:latin typeface="Avenir Roman" panose="02000503020000020003" pitchFamily="2" charset="0"/>
                        </a:rPr>
                        <a:t>Intervention Attendance </a:t>
                      </a:r>
                    </a:p>
                    <a:p>
                      <a:pPr marL="0" marR="0" algn="ctr">
                        <a:spcBef>
                          <a:spcPts val="0"/>
                        </a:spcBef>
                        <a:spcAft>
                          <a:spcPts val="0"/>
                        </a:spcAft>
                      </a:pPr>
                      <a:r>
                        <a:rPr lang="en-US" sz="800" dirty="0">
                          <a:effectLst/>
                          <a:latin typeface="Avenir Roman" panose="02000503020000020003" pitchFamily="2" charset="0"/>
                        </a:rPr>
                        <a:t>Total Number Completed**</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2044432"/>
                  </a:ext>
                </a:extLst>
              </a:tr>
              <a:tr h="147702">
                <a:tc>
                  <a:txBody>
                    <a:bodyPr/>
                    <a:lstStyle/>
                    <a:p>
                      <a:pPr marL="0" marR="0" algn="ctr">
                        <a:spcBef>
                          <a:spcPts val="0"/>
                        </a:spcBef>
                        <a:spcAft>
                          <a:spcPts val="0"/>
                        </a:spcAft>
                      </a:pPr>
                      <a:r>
                        <a:rPr lang="en-US" sz="800">
                          <a:effectLst/>
                          <a:latin typeface="Avenir Roman" panose="02000503020000020003" pitchFamily="2" charset="0"/>
                        </a:rPr>
                        <a:t>13 (all sessions)</a:t>
                      </a:r>
                      <a:endParaRPr lang="en-US" sz="80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r>
                        <a:rPr lang="en-US" sz="800" dirty="0">
                          <a:effectLst/>
                          <a:latin typeface="Avenir Roman" panose="02000503020000020003" pitchFamily="2" charset="0"/>
                        </a:rPr>
                        <a:t>16</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4978989"/>
                  </a:ext>
                </a:extLst>
              </a:tr>
              <a:tr h="147702">
                <a:tc>
                  <a:txBody>
                    <a:bodyPr/>
                    <a:lstStyle/>
                    <a:p>
                      <a:pPr marL="0" marR="0" algn="ctr">
                        <a:spcBef>
                          <a:spcPts val="0"/>
                        </a:spcBef>
                        <a:spcAft>
                          <a:spcPts val="0"/>
                        </a:spcAft>
                      </a:pPr>
                      <a:r>
                        <a:rPr lang="en-US" sz="800">
                          <a:effectLst/>
                          <a:latin typeface="Avenir Roman" panose="02000503020000020003" pitchFamily="2" charset="0"/>
                        </a:rPr>
                        <a:t>12</a:t>
                      </a:r>
                      <a:endParaRPr lang="en-US" sz="80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r>
                        <a:rPr lang="en-US" sz="800" dirty="0">
                          <a:effectLst/>
                          <a:latin typeface="Avenir Roman" panose="02000503020000020003" pitchFamily="2" charset="0"/>
                        </a:rPr>
                        <a:t>0</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424751"/>
                  </a:ext>
                </a:extLst>
              </a:tr>
              <a:tr h="147702">
                <a:tc>
                  <a:txBody>
                    <a:bodyPr/>
                    <a:lstStyle/>
                    <a:p>
                      <a:pPr marL="0" marR="0" algn="ctr">
                        <a:spcBef>
                          <a:spcPts val="0"/>
                        </a:spcBef>
                        <a:spcAft>
                          <a:spcPts val="0"/>
                        </a:spcAft>
                      </a:pPr>
                      <a:r>
                        <a:rPr lang="en-US" sz="800">
                          <a:effectLst/>
                          <a:latin typeface="Avenir Roman" panose="02000503020000020003" pitchFamily="2" charset="0"/>
                        </a:rPr>
                        <a:t>11</a:t>
                      </a:r>
                      <a:endParaRPr lang="en-US" sz="80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r>
                        <a:rPr lang="en-US" sz="800" dirty="0">
                          <a:effectLst/>
                          <a:latin typeface="Avenir Roman" panose="02000503020000020003" pitchFamily="2" charset="0"/>
                        </a:rPr>
                        <a:t>2</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7356410"/>
                  </a:ext>
                </a:extLst>
              </a:tr>
              <a:tr h="147702">
                <a:tc>
                  <a:txBody>
                    <a:bodyPr/>
                    <a:lstStyle/>
                    <a:p>
                      <a:pPr marL="0" marR="0" algn="ctr">
                        <a:spcBef>
                          <a:spcPts val="0"/>
                        </a:spcBef>
                        <a:spcAft>
                          <a:spcPts val="0"/>
                        </a:spcAft>
                      </a:pPr>
                      <a:r>
                        <a:rPr lang="en-US" sz="800">
                          <a:effectLst/>
                          <a:latin typeface="Avenir Roman" panose="02000503020000020003" pitchFamily="2" charset="0"/>
                        </a:rPr>
                        <a:t>10</a:t>
                      </a:r>
                      <a:endParaRPr lang="en-US" sz="80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6013018"/>
                  </a:ext>
                </a:extLst>
              </a:tr>
              <a:tr h="147702">
                <a:tc>
                  <a:txBody>
                    <a:bodyPr/>
                    <a:lstStyle/>
                    <a:p>
                      <a:pPr marL="0" marR="0" algn="ctr">
                        <a:spcBef>
                          <a:spcPts val="0"/>
                        </a:spcBef>
                        <a:spcAft>
                          <a:spcPts val="0"/>
                        </a:spcAft>
                      </a:pPr>
                      <a:r>
                        <a:rPr lang="en-US" sz="800">
                          <a:effectLst/>
                          <a:latin typeface="Avenir Roman" panose="02000503020000020003" pitchFamily="2" charset="0"/>
                        </a:rPr>
                        <a:t>9</a:t>
                      </a:r>
                      <a:endParaRPr lang="en-US" sz="80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r>
                        <a:rPr lang="en-US" sz="800" dirty="0">
                          <a:effectLst/>
                          <a:latin typeface="Avenir Roman" panose="02000503020000020003" pitchFamily="2" charset="0"/>
                        </a:rPr>
                        <a:t>1</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4699769"/>
                  </a:ext>
                </a:extLst>
              </a:tr>
              <a:tr h="147702">
                <a:tc>
                  <a:txBody>
                    <a:bodyPr/>
                    <a:lstStyle/>
                    <a:p>
                      <a:pPr marL="0" marR="0" algn="ctr">
                        <a:spcBef>
                          <a:spcPts val="0"/>
                        </a:spcBef>
                        <a:spcAft>
                          <a:spcPts val="0"/>
                        </a:spcAft>
                      </a:pPr>
                      <a:r>
                        <a:rPr lang="en-US" sz="800">
                          <a:effectLst/>
                          <a:latin typeface="Avenir Roman" panose="02000503020000020003" pitchFamily="2" charset="0"/>
                        </a:rPr>
                        <a:t>8</a:t>
                      </a:r>
                      <a:endParaRPr lang="en-US" sz="80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r>
                        <a:rPr lang="en-US" sz="800" dirty="0">
                          <a:effectLst/>
                          <a:latin typeface="Avenir Roman" panose="02000503020000020003" pitchFamily="2" charset="0"/>
                        </a:rPr>
                        <a:t>0</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5135323"/>
                  </a:ext>
                </a:extLst>
              </a:tr>
              <a:tr h="147702">
                <a:tc>
                  <a:txBody>
                    <a:bodyPr/>
                    <a:lstStyle/>
                    <a:p>
                      <a:pPr marL="0" marR="0" algn="ctr">
                        <a:spcBef>
                          <a:spcPts val="0"/>
                        </a:spcBef>
                        <a:spcAft>
                          <a:spcPts val="0"/>
                        </a:spcAft>
                      </a:pPr>
                      <a:r>
                        <a:rPr lang="en-US" sz="800" dirty="0">
                          <a:effectLst/>
                          <a:latin typeface="Avenir Roman" panose="02000503020000020003" pitchFamily="2" charset="0"/>
                        </a:rPr>
                        <a:t>7</a:t>
                      </a:r>
                      <a:endParaRPr lang="en-US" sz="800" dirty="0">
                        <a:effectLst/>
                        <a:latin typeface="Avenir Roman" panose="02000503020000020003" pitchFamily="2" charset="0"/>
                        <a:ea typeface="MS Mincho" panose="02020609040205080304" pitchFamily="49" charset="-128"/>
                      </a:endParaRPr>
                    </a:p>
                  </a:txBody>
                  <a:tcPr marL="68580" marR="68580" marT="0" marB="0" anchor="b"/>
                </a:tc>
                <a:tc gridSpan="3">
                  <a:txBody>
                    <a:bodyPr/>
                    <a:lstStyle/>
                    <a:p>
                      <a:pPr marL="0" marR="0" algn="ctr">
                        <a:spcBef>
                          <a:spcPts val="0"/>
                        </a:spcBef>
                        <a:spcAft>
                          <a:spcPts val="0"/>
                        </a:spcAft>
                      </a:pPr>
                      <a:r>
                        <a:rPr lang="en-US" sz="800" dirty="0">
                          <a:effectLst/>
                          <a:latin typeface="Avenir Roman" panose="02000503020000020003" pitchFamily="2" charset="0"/>
                        </a:rPr>
                        <a:t>2</a:t>
                      </a:r>
                      <a:endParaRPr lang="en-US" sz="800" dirty="0">
                        <a:effectLst/>
                        <a:latin typeface="Avenir Roman" panose="02000503020000020003" pitchFamily="2" charset="0"/>
                        <a:ea typeface="MS Mincho" panose="02020609040205080304" pitchFamily="49" charset="-128"/>
                      </a:endParaRPr>
                    </a:p>
                  </a:txBody>
                  <a:tcPr marL="68580" marR="68580" marT="0" marB="0" anchor="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1833341"/>
                  </a:ext>
                </a:extLst>
              </a:tr>
            </a:tbl>
          </a:graphicData>
        </a:graphic>
      </p:graphicFrame>
      <p:sp>
        <p:nvSpPr>
          <p:cNvPr id="2" name="Rectangle 1">
            <a:extLst>
              <a:ext uri="{FF2B5EF4-FFF2-40B4-BE49-F238E27FC236}">
                <a16:creationId xmlns:a16="http://schemas.microsoft.com/office/drawing/2014/main" id="{609C4217-8AFE-6C49-9453-C9C13FF1CF81}"/>
              </a:ext>
            </a:extLst>
          </p:cNvPr>
          <p:cNvSpPr/>
          <p:nvPr/>
        </p:nvSpPr>
        <p:spPr>
          <a:xfrm>
            <a:off x="212188" y="3316659"/>
            <a:ext cx="3828363" cy="369332"/>
          </a:xfrm>
          <a:prstGeom prst="rect">
            <a:avLst/>
          </a:prstGeom>
          <a:solidFill>
            <a:srgbClr val="FF0066"/>
          </a:solidFill>
        </p:spPr>
        <p:txBody>
          <a:bodyPr wrap="square">
            <a:spAutoFit/>
          </a:bodyPr>
          <a:lstStyle/>
          <a:p>
            <a:r>
              <a:rPr lang="en-US" sz="900" b="1" i="1" dirty="0">
                <a:solidFill>
                  <a:schemeClr val="bg1"/>
                </a:solidFill>
                <a:latin typeface="Times New Roman" panose="02020603050405020304" pitchFamily="18" charset="0"/>
                <a:ea typeface="MS Mincho" panose="02020609040205080304" pitchFamily="49" charset="-128"/>
              </a:rPr>
              <a:t>*Participant retention at the 6-month follow-up assessment visit was 98%</a:t>
            </a:r>
            <a:endParaRPr lang="en-US" sz="900" b="1" dirty="0">
              <a:solidFill>
                <a:schemeClr val="bg1"/>
              </a:solidFill>
              <a:latin typeface="Times New Roman" panose="02020603050405020304" pitchFamily="18" charset="0"/>
              <a:ea typeface="MS Mincho" panose="02020609040205080304" pitchFamily="49" charset="-128"/>
            </a:endParaRPr>
          </a:p>
          <a:p>
            <a:r>
              <a:rPr lang="en-US" sz="900" b="1" i="1" dirty="0">
                <a:solidFill>
                  <a:schemeClr val="bg1"/>
                </a:solidFill>
                <a:latin typeface="Times New Roman" panose="02020603050405020304" pitchFamily="18" charset="0"/>
                <a:ea typeface="MS Mincho" panose="02020609040205080304" pitchFamily="49" charset="-128"/>
              </a:rPr>
              <a:t>**Overall completion of intervention sessions was 93%</a:t>
            </a:r>
            <a:endParaRPr lang="en-US" sz="900" b="1" dirty="0">
              <a:solidFill>
                <a:schemeClr val="bg1"/>
              </a:solidFill>
              <a:effectLst/>
              <a:latin typeface="Times New Roman" panose="02020603050405020304" pitchFamily="18" charset="0"/>
              <a:ea typeface="MS Mincho" panose="02020609040205080304" pitchFamily="49" charset="-128"/>
            </a:endParaRPr>
          </a:p>
        </p:txBody>
      </p:sp>
      <p:graphicFrame>
        <p:nvGraphicFramePr>
          <p:cNvPr id="11" name="Chart 10">
            <a:extLst>
              <a:ext uri="{FF2B5EF4-FFF2-40B4-BE49-F238E27FC236}">
                <a16:creationId xmlns:a16="http://schemas.microsoft.com/office/drawing/2014/main" id="{E140A853-FBD0-1C49-A7CC-52C38C9A8168}"/>
              </a:ext>
            </a:extLst>
          </p:cNvPr>
          <p:cNvGraphicFramePr/>
          <p:nvPr>
            <p:extLst>
              <p:ext uri="{D42A27DB-BD31-4B8C-83A1-F6EECF244321}">
                <p14:modId xmlns:p14="http://schemas.microsoft.com/office/powerpoint/2010/main" val="412776602"/>
              </p:ext>
            </p:extLst>
          </p:nvPr>
        </p:nvGraphicFramePr>
        <p:xfrm>
          <a:off x="215650" y="4194501"/>
          <a:ext cx="3758024" cy="17386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3888FCF-C96D-2044-9B50-C4014303D01C}"/>
              </a:ext>
            </a:extLst>
          </p:cNvPr>
          <p:cNvSpPr txBox="1"/>
          <p:nvPr/>
        </p:nvSpPr>
        <p:spPr>
          <a:xfrm>
            <a:off x="169700" y="3949305"/>
            <a:ext cx="3187503" cy="1261884"/>
          </a:xfrm>
          <a:prstGeom prst="rect">
            <a:avLst/>
          </a:prstGeom>
          <a:noFill/>
        </p:spPr>
        <p:txBody>
          <a:bodyPr wrap="square" rtlCol="0">
            <a:spAutoFit/>
          </a:bodyPr>
          <a:lstStyle/>
          <a:p>
            <a:pPr defTabSz="556241" eaLnBrk="0" fontAlgn="base" hangingPunct="0">
              <a:spcBef>
                <a:spcPct val="0"/>
              </a:spcBef>
              <a:spcAft>
                <a:spcPct val="0"/>
              </a:spcAft>
            </a:pPr>
            <a:r>
              <a:rPr lang="en-US" sz="1100" b="1" i="1" dirty="0">
                <a:solidFill>
                  <a:schemeClr val="bg1"/>
                </a:solidFill>
                <a:latin typeface="Avenir Roman" panose="02000503020000020003" pitchFamily="2" charset="0"/>
                <a:cs typeface="Arial" panose="020B0604020202020204" pitchFamily="34" charset="0"/>
              </a:rPr>
              <a:t>Longest period of no meth use, past 90 days</a:t>
            </a:r>
            <a:endParaRPr lang="en-US" sz="1100" b="1" u="sng" dirty="0">
              <a:solidFill>
                <a:schemeClr val="bg1"/>
              </a:solidFill>
              <a:latin typeface="Avenir Roman" panose="02000503020000020003" pitchFamily="2" charset="0"/>
              <a:cs typeface="Arial" panose="020B0604020202020204" pitchFamily="34" charset="0"/>
            </a:endParaRPr>
          </a:p>
          <a:p>
            <a:pPr defTabSz="556241" eaLnBrk="0" fontAlgn="base" hangingPunct="0">
              <a:spcBef>
                <a:spcPct val="0"/>
              </a:spcBef>
              <a:spcAft>
                <a:spcPct val="0"/>
              </a:spcAft>
            </a:pPr>
            <a:endParaRPr lang="en-US" sz="900" b="1" dirty="0">
              <a:solidFill>
                <a:schemeClr val="bg1"/>
              </a:solidFill>
              <a:latin typeface="Arial" panose="020B0604020202020204" pitchFamily="34" charset="0"/>
              <a:cs typeface="Arial" panose="020B0604020202020204" pitchFamily="34" charset="0"/>
            </a:endParaRPr>
          </a:p>
          <a:p>
            <a:pPr algn="r" defTabSz="556241" eaLnBrk="0" fontAlgn="base" hangingPunct="0">
              <a:spcBef>
                <a:spcPct val="0"/>
              </a:spcBef>
              <a:spcAft>
                <a:spcPct val="0"/>
              </a:spcAft>
            </a:pPr>
            <a:endParaRPr lang="en-US" b="1" i="1" dirty="0">
              <a:latin typeface="Arial" panose="020B0604020202020204" pitchFamily="34" charset="0"/>
              <a:cs typeface="Arial" panose="020B0604020202020204" pitchFamily="34" charset="0"/>
            </a:endParaRPr>
          </a:p>
          <a:p>
            <a:pPr algn="just" defTabSz="556241" eaLnBrk="0" fontAlgn="base" hangingPunct="0">
              <a:spcBef>
                <a:spcPct val="0"/>
              </a:spcBef>
              <a:spcAft>
                <a:spcPct val="0"/>
              </a:spcAft>
            </a:pPr>
            <a:endParaRPr lang="en-US" altLang="en-US" sz="2000" b="1" dirty="0">
              <a:latin typeface="Arial" panose="020B0604020202020204" pitchFamily="34" charset="0"/>
              <a:cs typeface="Arial" panose="020B0604020202020204" pitchFamily="34" charset="0"/>
            </a:endParaRPr>
          </a:p>
          <a:p>
            <a:endParaRPr lang="en-US" b="1" dirty="0"/>
          </a:p>
        </p:txBody>
      </p:sp>
      <p:sp>
        <p:nvSpPr>
          <p:cNvPr id="17" name="TextBox 16">
            <a:extLst>
              <a:ext uri="{FF2B5EF4-FFF2-40B4-BE49-F238E27FC236}">
                <a16:creationId xmlns:a16="http://schemas.microsoft.com/office/drawing/2014/main" id="{3A7F36C6-9BFF-B648-B501-84B55D266399}"/>
              </a:ext>
            </a:extLst>
          </p:cNvPr>
          <p:cNvSpPr txBox="1"/>
          <p:nvPr/>
        </p:nvSpPr>
        <p:spPr>
          <a:xfrm rot="16200000">
            <a:off x="70455" y="4530459"/>
            <a:ext cx="967085" cy="1107996"/>
          </a:xfrm>
          <a:prstGeom prst="rect">
            <a:avLst/>
          </a:prstGeom>
          <a:noFill/>
        </p:spPr>
        <p:txBody>
          <a:bodyPr wrap="square" rtlCol="0">
            <a:spAutoFit/>
          </a:bodyPr>
          <a:lstStyle/>
          <a:p>
            <a:pPr defTabSz="556241" eaLnBrk="0" fontAlgn="base" hangingPunct="0">
              <a:spcBef>
                <a:spcPct val="0"/>
              </a:spcBef>
              <a:spcAft>
                <a:spcPct val="0"/>
              </a:spcAft>
            </a:pPr>
            <a:r>
              <a:rPr lang="en-US" sz="1000" dirty="0">
                <a:latin typeface="Avenir Roman" panose="02000503020000020003" pitchFamily="2" charset="0"/>
                <a:cs typeface="Arial" panose="020B0604020202020204" pitchFamily="34" charset="0"/>
              </a:rPr>
              <a:t>Mean (SE)</a:t>
            </a:r>
            <a:endParaRPr lang="en-US" sz="1000" u="sng" dirty="0">
              <a:latin typeface="Avenir Roman" panose="02000503020000020003" pitchFamily="2" charset="0"/>
              <a:cs typeface="Arial" panose="020B0604020202020204" pitchFamily="34" charset="0"/>
            </a:endParaRPr>
          </a:p>
          <a:p>
            <a:pPr algn="r" defTabSz="556241" eaLnBrk="0" fontAlgn="base" hangingPunct="0">
              <a:spcBef>
                <a:spcPct val="0"/>
              </a:spcBef>
              <a:spcAft>
                <a:spcPct val="0"/>
              </a:spcAft>
            </a:pPr>
            <a:endParaRPr lang="en-US" i="1" dirty="0">
              <a:latin typeface="Arial" panose="020B0604020202020204" pitchFamily="34" charset="0"/>
              <a:cs typeface="Arial" panose="020B0604020202020204" pitchFamily="34" charset="0"/>
            </a:endParaRPr>
          </a:p>
          <a:p>
            <a:pPr algn="just" defTabSz="556241" eaLnBrk="0" fontAlgn="base" hangingPunct="0">
              <a:spcBef>
                <a:spcPct val="0"/>
              </a:spcBef>
              <a:spcAft>
                <a:spcPct val="0"/>
              </a:spcAft>
            </a:pPr>
            <a:endParaRPr lang="en-US" altLang="en-US" sz="2000" dirty="0">
              <a:latin typeface="Arial" panose="020B0604020202020204" pitchFamily="34" charset="0"/>
              <a:cs typeface="Arial" panose="020B0604020202020204" pitchFamily="34" charset="0"/>
            </a:endParaRPr>
          </a:p>
          <a:p>
            <a:endParaRPr lang="en-US" dirty="0"/>
          </a:p>
        </p:txBody>
      </p:sp>
      <p:sp>
        <p:nvSpPr>
          <p:cNvPr id="18" name="TextBox 17">
            <a:extLst>
              <a:ext uri="{FF2B5EF4-FFF2-40B4-BE49-F238E27FC236}">
                <a16:creationId xmlns:a16="http://schemas.microsoft.com/office/drawing/2014/main" id="{CB5C2512-5093-9147-8F2F-77AB6A4C7CE6}"/>
              </a:ext>
            </a:extLst>
          </p:cNvPr>
          <p:cNvSpPr txBox="1"/>
          <p:nvPr/>
        </p:nvSpPr>
        <p:spPr>
          <a:xfrm>
            <a:off x="782651" y="5643127"/>
            <a:ext cx="4431324" cy="954107"/>
          </a:xfrm>
          <a:prstGeom prst="rect">
            <a:avLst/>
          </a:prstGeom>
          <a:noFill/>
        </p:spPr>
        <p:txBody>
          <a:bodyPr wrap="square" rtlCol="0">
            <a:spAutoFit/>
          </a:bodyPr>
          <a:lstStyle/>
          <a:p>
            <a:pPr defTabSz="556241" eaLnBrk="0" fontAlgn="base" hangingPunct="0">
              <a:spcBef>
                <a:spcPct val="0"/>
              </a:spcBef>
              <a:spcAft>
                <a:spcPct val="0"/>
              </a:spcAft>
            </a:pPr>
            <a:r>
              <a:rPr lang="en-US" sz="800" b="1" dirty="0">
                <a:solidFill>
                  <a:schemeClr val="bg1"/>
                </a:solidFill>
                <a:latin typeface="Avenir Roman" panose="02000503020000020003" pitchFamily="2" charset="0"/>
                <a:cs typeface="Arial" panose="020B0604020202020204" pitchFamily="34" charset="0"/>
              </a:rPr>
              <a:t>3 month assessment		6 month assessment			</a:t>
            </a:r>
          </a:p>
          <a:p>
            <a:pPr defTabSz="556241" eaLnBrk="0" fontAlgn="base" hangingPunct="0">
              <a:spcBef>
                <a:spcPct val="0"/>
              </a:spcBef>
              <a:spcAft>
                <a:spcPct val="0"/>
              </a:spcAft>
            </a:pPr>
            <a:r>
              <a:rPr lang="en-US" sz="800" b="1" i="1" dirty="0">
                <a:solidFill>
                  <a:schemeClr val="bg1"/>
                </a:solidFill>
                <a:latin typeface="Avenir Roman" panose="02000503020000020003" pitchFamily="2" charset="0"/>
                <a:cs typeface="Arial" panose="020B0604020202020204" pitchFamily="34" charset="0"/>
              </a:rPr>
              <a:t>p-value = 0.315</a:t>
            </a:r>
            <a:r>
              <a:rPr lang="en-US" sz="800" b="1" i="1" dirty="0">
                <a:latin typeface="Avenir Roman" panose="02000503020000020003" pitchFamily="2" charset="0"/>
                <a:cs typeface="Arial" panose="020B0604020202020204" pitchFamily="34" charset="0"/>
              </a:rPr>
              <a:t>		</a:t>
            </a:r>
            <a:r>
              <a:rPr lang="en-US" sz="800" b="1" i="1" dirty="0">
                <a:solidFill>
                  <a:schemeClr val="bg1"/>
                </a:solidFill>
                <a:latin typeface="Avenir Roman" panose="02000503020000020003" pitchFamily="2" charset="0"/>
                <a:cs typeface="Arial" panose="020B0604020202020204" pitchFamily="34" charset="0"/>
              </a:rPr>
              <a:t>p-value &lt;0.0001</a:t>
            </a:r>
          </a:p>
          <a:p>
            <a:pPr algn="just" defTabSz="556241" eaLnBrk="0" fontAlgn="base" hangingPunct="0">
              <a:spcBef>
                <a:spcPct val="0"/>
              </a:spcBef>
              <a:spcAft>
                <a:spcPct val="0"/>
              </a:spcAft>
            </a:pPr>
            <a:endParaRPr lang="en-US" altLang="en-US" sz="2000" dirty="0">
              <a:latin typeface="Avenir Roman" panose="02000503020000020003" pitchFamily="2" charset="0"/>
              <a:cs typeface="Arial" panose="020B0604020202020204" pitchFamily="34" charset="0"/>
            </a:endParaRPr>
          </a:p>
          <a:p>
            <a:endParaRPr lang="en-US" dirty="0"/>
          </a:p>
        </p:txBody>
      </p:sp>
      <p:sp>
        <p:nvSpPr>
          <p:cNvPr id="19" name="TextBox 18">
            <a:extLst>
              <a:ext uri="{FF2B5EF4-FFF2-40B4-BE49-F238E27FC236}">
                <a16:creationId xmlns:a16="http://schemas.microsoft.com/office/drawing/2014/main" id="{7F957856-D4F3-7848-9F9E-39CA14F478A8}"/>
              </a:ext>
            </a:extLst>
          </p:cNvPr>
          <p:cNvSpPr txBox="1"/>
          <p:nvPr/>
        </p:nvSpPr>
        <p:spPr>
          <a:xfrm>
            <a:off x="46572" y="4687826"/>
            <a:ext cx="1859627" cy="338554"/>
          </a:xfrm>
          <a:prstGeom prst="rect">
            <a:avLst/>
          </a:prstGeom>
          <a:noFill/>
        </p:spPr>
        <p:txBody>
          <a:bodyPr wrap="square" rtlCol="0">
            <a:spAutoFit/>
          </a:bodyPr>
          <a:lstStyle/>
          <a:p>
            <a:pPr algn="ctr"/>
            <a:r>
              <a:rPr lang="en-US" sz="800" b="1" dirty="0">
                <a:solidFill>
                  <a:srgbClr val="FF0066"/>
                </a:solidFill>
                <a:latin typeface="Avenir Roman" panose="02000503020000020003" pitchFamily="2" charset="0"/>
              </a:rPr>
              <a:t>40.6 (1.5)</a:t>
            </a:r>
          </a:p>
          <a:p>
            <a:pPr algn="ctr"/>
            <a:r>
              <a:rPr lang="en-US" sz="800" b="1" dirty="0">
                <a:solidFill>
                  <a:srgbClr val="FFD13F"/>
                </a:solidFill>
                <a:latin typeface="Avenir Roman" panose="02000503020000020003" pitchFamily="2" charset="0"/>
              </a:rPr>
              <a:t>38.5 (1.5)</a:t>
            </a:r>
          </a:p>
        </p:txBody>
      </p:sp>
      <p:sp>
        <p:nvSpPr>
          <p:cNvPr id="3" name="TextBox 2">
            <a:extLst>
              <a:ext uri="{FF2B5EF4-FFF2-40B4-BE49-F238E27FC236}">
                <a16:creationId xmlns:a16="http://schemas.microsoft.com/office/drawing/2014/main" id="{403DB14F-614B-A54E-B8F2-5ABD6E354109}"/>
              </a:ext>
            </a:extLst>
          </p:cNvPr>
          <p:cNvSpPr txBox="1"/>
          <p:nvPr/>
        </p:nvSpPr>
        <p:spPr>
          <a:xfrm rot="20951794">
            <a:off x="1916902" y="4455649"/>
            <a:ext cx="1070708" cy="215444"/>
          </a:xfrm>
          <a:prstGeom prst="rect">
            <a:avLst/>
          </a:prstGeom>
          <a:noFill/>
        </p:spPr>
        <p:txBody>
          <a:bodyPr wrap="square" rtlCol="0">
            <a:spAutoFit/>
          </a:bodyPr>
          <a:lstStyle/>
          <a:p>
            <a:r>
              <a:rPr lang="en-US" sz="800" b="1" dirty="0">
                <a:solidFill>
                  <a:srgbClr val="FF0066"/>
                </a:solidFill>
                <a:latin typeface="Avenir Roman" panose="02000503020000020003" pitchFamily="2" charset="0"/>
              </a:rPr>
              <a:t>IMPACT</a:t>
            </a:r>
          </a:p>
        </p:txBody>
      </p:sp>
      <p:sp>
        <p:nvSpPr>
          <p:cNvPr id="20" name="TextBox 19">
            <a:extLst>
              <a:ext uri="{FF2B5EF4-FFF2-40B4-BE49-F238E27FC236}">
                <a16:creationId xmlns:a16="http://schemas.microsoft.com/office/drawing/2014/main" id="{DAF1F694-669A-2C4B-A882-401B7FFAC9E9}"/>
              </a:ext>
            </a:extLst>
          </p:cNvPr>
          <p:cNvSpPr txBox="1"/>
          <p:nvPr/>
        </p:nvSpPr>
        <p:spPr>
          <a:xfrm>
            <a:off x="2040403" y="4892130"/>
            <a:ext cx="1070708" cy="215444"/>
          </a:xfrm>
          <a:prstGeom prst="rect">
            <a:avLst/>
          </a:prstGeom>
          <a:noFill/>
        </p:spPr>
        <p:txBody>
          <a:bodyPr wrap="square" rtlCol="0">
            <a:spAutoFit/>
          </a:bodyPr>
          <a:lstStyle/>
          <a:p>
            <a:r>
              <a:rPr lang="en-US" sz="800" b="1" dirty="0">
                <a:solidFill>
                  <a:srgbClr val="FFD13F"/>
                </a:solidFill>
                <a:latin typeface="Avenir Roman" panose="02000503020000020003" pitchFamily="2" charset="0"/>
              </a:rPr>
              <a:t>SOC</a:t>
            </a:r>
          </a:p>
        </p:txBody>
      </p:sp>
      <p:sp>
        <p:nvSpPr>
          <p:cNvPr id="22" name="TextBox 21">
            <a:extLst>
              <a:ext uri="{FF2B5EF4-FFF2-40B4-BE49-F238E27FC236}">
                <a16:creationId xmlns:a16="http://schemas.microsoft.com/office/drawing/2014/main" id="{2390D9EB-5208-964C-9BEF-0EC7DB0F6523}"/>
              </a:ext>
            </a:extLst>
          </p:cNvPr>
          <p:cNvSpPr txBox="1"/>
          <p:nvPr/>
        </p:nvSpPr>
        <p:spPr>
          <a:xfrm>
            <a:off x="2561655" y="4471517"/>
            <a:ext cx="1859627" cy="461665"/>
          </a:xfrm>
          <a:prstGeom prst="rect">
            <a:avLst/>
          </a:prstGeom>
          <a:noFill/>
        </p:spPr>
        <p:txBody>
          <a:bodyPr wrap="square" rtlCol="0">
            <a:spAutoFit/>
          </a:bodyPr>
          <a:lstStyle/>
          <a:p>
            <a:pPr algn="ctr"/>
            <a:r>
              <a:rPr lang="en-US" sz="800" b="1" dirty="0">
                <a:solidFill>
                  <a:srgbClr val="FF0066"/>
                </a:solidFill>
                <a:latin typeface="Avenir Roman" panose="02000503020000020003" pitchFamily="2" charset="0"/>
              </a:rPr>
              <a:t>50.1 (1.5)</a:t>
            </a:r>
          </a:p>
          <a:p>
            <a:pPr algn="ctr"/>
            <a:endParaRPr lang="en-US" sz="800" b="1" dirty="0">
              <a:solidFill>
                <a:srgbClr val="DD2F97"/>
              </a:solidFill>
              <a:latin typeface="Avenir Roman" panose="02000503020000020003" pitchFamily="2" charset="0"/>
            </a:endParaRPr>
          </a:p>
          <a:p>
            <a:pPr algn="ctr"/>
            <a:r>
              <a:rPr lang="en-US" sz="800" b="1" dirty="0">
                <a:solidFill>
                  <a:srgbClr val="FFD13F"/>
                </a:solidFill>
                <a:latin typeface="Avenir Roman" panose="02000503020000020003" pitchFamily="2" charset="0"/>
              </a:rPr>
              <a:t>39.0 (1.4)</a:t>
            </a:r>
          </a:p>
        </p:txBody>
      </p:sp>
      <p:sp>
        <p:nvSpPr>
          <p:cNvPr id="27" name="TextBox 26">
            <a:extLst>
              <a:ext uri="{FF2B5EF4-FFF2-40B4-BE49-F238E27FC236}">
                <a16:creationId xmlns:a16="http://schemas.microsoft.com/office/drawing/2014/main" id="{1CACC7A5-8A14-F740-871E-7B4E22753952}"/>
              </a:ext>
            </a:extLst>
          </p:cNvPr>
          <p:cNvSpPr txBox="1"/>
          <p:nvPr/>
        </p:nvSpPr>
        <p:spPr>
          <a:xfrm rot="16200000">
            <a:off x="4276387" y="823712"/>
            <a:ext cx="967085" cy="1107996"/>
          </a:xfrm>
          <a:prstGeom prst="rect">
            <a:avLst/>
          </a:prstGeom>
          <a:noFill/>
        </p:spPr>
        <p:txBody>
          <a:bodyPr wrap="square" rtlCol="0">
            <a:spAutoFit/>
          </a:bodyPr>
          <a:lstStyle/>
          <a:p>
            <a:pPr defTabSz="556241" eaLnBrk="0" fontAlgn="base" hangingPunct="0">
              <a:spcBef>
                <a:spcPct val="0"/>
              </a:spcBef>
              <a:spcAft>
                <a:spcPct val="0"/>
              </a:spcAft>
            </a:pPr>
            <a:r>
              <a:rPr lang="en-US" sz="1000" dirty="0">
                <a:latin typeface="Avenir Roman" panose="02000503020000020003" pitchFamily="2" charset="0"/>
                <a:cs typeface="Arial" panose="020B0604020202020204" pitchFamily="34" charset="0"/>
              </a:rPr>
              <a:t>Mean (SE)</a:t>
            </a:r>
            <a:endParaRPr lang="en-US" sz="1000" u="sng" dirty="0">
              <a:latin typeface="Avenir Roman" panose="02000503020000020003" pitchFamily="2" charset="0"/>
              <a:cs typeface="Arial" panose="020B0604020202020204" pitchFamily="34" charset="0"/>
            </a:endParaRPr>
          </a:p>
          <a:p>
            <a:pPr algn="r" defTabSz="556241" eaLnBrk="0" fontAlgn="base" hangingPunct="0">
              <a:spcBef>
                <a:spcPct val="0"/>
              </a:spcBef>
              <a:spcAft>
                <a:spcPct val="0"/>
              </a:spcAft>
            </a:pPr>
            <a:endParaRPr lang="en-US" i="1" dirty="0">
              <a:latin typeface="Arial" panose="020B0604020202020204" pitchFamily="34" charset="0"/>
              <a:cs typeface="Arial" panose="020B0604020202020204" pitchFamily="34" charset="0"/>
            </a:endParaRPr>
          </a:p>
          <a:p>
            <a:pPr algn="just" defTabSz="556241" eaLnBrk="0" fontAlgn="base" hangingPunct="0">
              <a:spcBef>
                <a:spcPct val="0"/>
              </a:spcBef>
              <a:spcAft>
                <a:spcPct val="0"/>
              </a:spcAft>
            </a:pPr>
            <a:endParaRPr lang="en-US" altLang="en-US" sz="2000" dirty="0">
              <a:latin typeface="Arial" panose="020B0604020202020204" pitchFamily="34" charset="0"/>
              <a:cs typeface="Arial" panose="020B0604020202020204" pitchFamily="34" charset="0"/>
            </a:endParaRPr>
          </a:p>
          <a:p>
            <a:endParaRPr lang="en-US" dirty="0"/>
          </a:p>
        </p:txBody>
      </p:sp>
      <p:pic>
        <p:nvPicPr>
          <p:cNvPr id="28" name="Content Placeholder 3">
            <a:extLst>
              <a:ext uri="{FF2B5EF4-FFF2-40B4-BE49-F238E27FC236}">
                <a16:creationId xmlns:a16="http://schemas.microsoft.com/office/drawing/2014/main" id="{CEDA2FE5-C3DA-1D4F-BDF5-C7AC80D652C8}"/>
              </a:ext>
            </a:extLst>
          </p:cNvPr>
          <p:cNvPicPr>
            <a:picLocks noGrp="1" noChangeAspect="1"/>
          </p:cNvPicPr>
          <p:nvPr>
            <p:ph idx="1"/>
          </p:nvPr>
        </p:nvPicPr>
        <p:blipFill>
          <a:blip r:embed="rId4"/>
          <a:stretch>
            <a:fillRect/>
          </a:stretch>
        </p:blipFill>
        <p:spPr>
          <a:xfrm>
            <a:off x="4421282" y="600554"/>
            <a:ext cx="4376825" cy="1599143"/>
          </a:xfrm>
          <a:prstGeom prst="rect">
            <a:avLst/>
          </a:prstGeom>
          <a:noFill/>
        </p:spPr>
      </p:pic>
      <p:sp>
        <p:nvSpPr>
          <p:cNvPr id="29" name="TextBox 28">
            <a:extLst>
              <a:ext uri="{FF2B5EF4-FFF2-40B4-BE49-F238E27FC236}">
                <a16:creationId xmlns:a16="http://schemas.microsoft.com/office/drawing/2014/main" id="{4A5336EE-146A-AC46-BD0D-4C1048C3B9E0}"/>
              </a:ext>
            </a:extLst>
          </p:cNvPr>
          <p:cNvSpPr txBox="1"/>
          <p:nvPr/>
        </p:nvSpPr>
        <p:spPr>
          <a:xfrm>
            <a:off x="4549494" y="1183306"/>
            <a:ext cx="1859627" cy="338554"/>
          </a:xfrm>
          <a:prstGeom prst="rect">
            <a:avLst/>
          </a:prstGeom>
          <a:noFill/>
        </p:spPr>
        <p:txBody>
          <a:bodyPr wrap="square" rtlCol="0">
            <a:spAutoFit/>
          </a:bodyPr>
          <a:lstStyle/>
          <a:p>
            <a:pPr algn="ctr"/>
            <a:r>
              <a:rPr lang="en-US" sz="800" b="1" dirty="0">
                <a:latin typeface="Avenir Roman" panose="02000503020000020003" pitchFamily="2" charset="0"/>
              </a:rPr>
              <a:t>IMPACT</a:t>
            </a:r>
          </a:p>
          <a:p>
            <a:pPr algn="ctr"/>
            <a:r>
              <a:rPr lang="en-US" sz="800" b="1" dirty="0">
                <a:latin typeface="Avenir Roman" panose="02000503020000020003" pitchFamily="2" charset="0"/>
              </a:rPr>
              <a:t>3.2 (0.4)</a:t>
            </a:r>
          </a:p>
        </p:txBody>
      </p:sp>
      <p:sp>
        <p:nvSpPr>
          <p:cNvPr id="31" name="TextBox 30">
            <a:extLst>
              <a:ext uri="{FF2B5EF4-FFF2-40B4-BE49-F238E27FC236}">
                <a16:creationId xmlns:a16="http://schemas.microsoft.com/office/drawing/2014/main" id="{3C889A8B-50C6-8542-ADF7-1908634074A5}"/>
              </a:ext>
            </a:extLst>
          </p:cNvPr>
          <p:cNvSpPr txBox="1"/>
          <p:nvPr/>
        </p:nvSpPr>
        <p:spPr>
          <a:xfrm>
            <a:off x="20558436" y="16561111"/>
            <a:ext cx="1859627" cy="1015663"/>
          </a:xfrm>
          <a:prstGeom prst="rect">
            <a:avLst/>
          </a:prstGeom>
          <a:noFill/>
        </p:spPr>
        <p:txBody>
          <a:bodyPr wrap="square" rtlCol="0">
            <a:spAutoFit/>
          </a:bodyPr>
          <a:lstStyle/>
          <a:p>
            <a:pPr algn="ctr"/>
            <a:r>
              <a:rPr lang="en-US" sz="3200" b="1" dirty="0"/>
              <a:t>IMPACT</a:t>
            </a:r>
          </a:p>
          <a:p>
            <a:pPr algn="ctr"/>
            <a:r>
              <a:rPr lang="en-US" sz="2800" b="1" dirty="0"/>
              <a:t>3.2 </a:t>
            </a:r>
            <a:r>
              <a:rPr lang="en-US" sz="2400" b="1" dirty="0"/>
              <a:t>(0.4)</a:t>
            </a:r>
          </a:p>
        </p:txBody>
      </p:sp>
      <p:sp>
        <p:nvSpPr>
          <p:cNvPr id="32" name="TextBox 31">
            <a:extLst>
              <a:ext uri="{FF2B5EF4-FFF2-40B4-BE49-F238E27FC236}">
                <a16:creationId xmlns:a16="http://schemas.microsoft.com/office/drawing/2014/main" id="{9C0C9008-D284-4640-AA8E-956B7B715EDA}"/>
              </a:ext>
            </a:extLst>
          </p:cNvPr>
          <p:cNvSpPr txBox="1"/>
          <p:nvPr/>
        </p:nvSpPr>
        <p:spPr>
          <a:xfrm>
            <a:off x="5023169" y="768197"/>
            <a:ext cx="1859627" cy="338554"/>
          </a:xfrm>
          <a:prstGeom prst="rect">
            <a:avLst/>
          </a:prstGeom>
          <a:noFill/>
        </p:spPr>
        <p:txBody>
          <a:bodyPr wrap="square" rtlCol="0">
            <a:spAutoFit/>
          </a:bodyPr>
          <a:lstStyle/>
          <a:p>
            <a:pPr algn="ctr"/>
            <a:r>
              <a:rPr lang="en-US" sz="800" b="1" dirty="0">
                <a:latin typeface="Avenir Roman" panose="02000503020000020003" pitchFamily="2" charset="0"/>
              </a:rPr>
              <a:t>SOC</a:t>
            </a:r>
          </a:p>
          <a:p>
            <a:pPr algn="ctr"/>
            <a:r>
              <a:rPr lang="en-US" sz="800" b="1" dirty="0">
                <a:latin typeface="Avenir Roman" panose="02000503020000020003" pitchFamily="2" charset="0"/>
              </a:rPr>
              <a:t>4.5 (0.5)</a:t>
            </a:r>
          </a:p>
        </p:txBody>
      </p:sp>
      <p:sp>
        <p:nvSpPr>
          <p:cNvPr id="33" name="TextBox 32">
            <a:extLst>
              <a:ext uri="{FF2B5EF4-FFF2-40B4-BE49-F238E27FC236}">
                <a16:creationId xmlns:a16="http://schemas.microsoft.com/office/drawing/2014/main" id="{6C163240-D737-B141-8EF0-68175B953299}"/>
              </a:ext>
            </a:extLst>
          </p:cNvPr>
          <p:cNvSpPr txBox="1"/>
          <p:nvPr/>
        </p:nvSpPr>
        <p:spPr>
          <a:xfrm>
            <a:off x="6789851" y="1234439"/>
            <a:ext cx="1859627" cy="338554"/>
          </a:xfrm>
          <a:prstGeom prst="rect">
            <a:avLst/>
          </a:prstGeom>
          <a:noFill/>
        </p:spPr>
        <p:txBody>
          <a:bodyPr wrap="square" rtlCol="0">
            <a:spAutoFit/>
          </a:bodyPr>
          <a:lstStyle/>
          <a:p>
            <a:pPr algn="ctr"/>
            <a:r>
              <a:rPr lang="en-US" sz="800" b="1" dirty="0">
                <a:latin typeface="Avenir Roman" panose="02000503020000020003" pitchFamily="2" charset="0"/>
              </a:rPr>
              <a:t>SOC</a:t>
            </a:r>
          </a:p>
          <a:p>
            <a:pPr algn="ctr"/>
            <a:r>
              <a:rPr lang="en-US" sz="800" b="1" dirty="0">
                <a:latin typeface="Avenir Roman" panose="02000503020000020003" pitchFamily="2" charset="0"/>
              </a:rPr>
              <a:t>2.8 (0.4)</a:t>
            </a:r>
          </a:p>
        </p:txBody>
      </p:sp>
      <p:sp>
        <p:nvSpPr>
          <p:cNvPr id="34" name="TextBox 33">
            <a:extLst>
              <a:ext uri="{FF2B5EF4-FFF2-40B4-BE49-F238E27FC236}">
                <a16:creationId xmlns:a16="http://schemas.microsoft.com/office/drawing/2014/main" id="{11A22F86-E767-4844-A3A6-EEF938E2DA9D}"/>
              </a:ext>
            </a:extLst>
          </p:cNvPr>
          <p:cNvSpPr txBox="1"/>
          <p:nvPr/>
        </p:nvSpPr>
        <p:spPr>
          <a:xfrm>
            <a:off x="6309422" y="1740636"/>
            <a:ext cx="1859627" cy="338554"/>
          </a:xfrm>
          <a:prstGeom prst="rect">
            <a:avLst/>
          </a:prstGeom>
          <a:noFill/>
        </p:spPr>
        <p:txBody>
          <a:bodyPr wrap="square" rtlCol="0">
            <a:spAutoFit/>
          </a:bodyPr>
          <a:lstStyle/>
          <a:p>
            <a:pPr algn="ctr"/>
            <a:r>
              <a:rPr lang="en-US" sz="800" b="1" dirty="0">
                <a:latin typeface="Avenir Roman" panose="02000503020000020003" pitchFamily="2" charset="0"/>
              </a:rPr>
              <a:t>IMPACT</a:t>
            </a:r>
          </a:p>
          <a:p>
            <a:pPr algn="ctr"/>
            <a:r>
              <a:rPr lang="en-US" sz="800" b="1" dirty="0">
                <a:latin typeface="Avenir Roman" panose="02000503020000020003" pitchFamily="2" charset="0"/>
              </a:rPr>
              <a:t>1.1 (0.2)</a:t>
            </a:r>
          </a:p>
        </p:txBody>
      </p:sp>
      <p:sp>
        <p:nvSpPr>
          <p:cNvPr id="37" name="TextBox 36">
            <a:extLst>
              <a:ext uri="{FF2B5EF4-FFF2-40B4-BE49-F238E27FC236}">
                <a16:creationId xmlns:a16="http://schemas.microsoft.com/office/drawing/2014/main" id="{D6E7DF49-A767-2240-9B79-30719BBE381E}"/>
              </a:ext>
            </a:extLst>
          </p:cNvPr>
          <p:cNvSpPr txBox="1"/>
          <p:nvPr/>
        </p:nvSpPr>
        <p:spPr>
          <a:xfrm>
            <a:off x="5123702" y="2118724"/>
            <a:ext cx="4431324" cy="954107"/>
          </a:xfrm>
          <a:prstGeom prst="rect">
            <a:avLst/>
          </a:prstGeom>
          <a:noFill/>
        </p:spPr>
        <p:txBody>
          <a:bodyPr wrap="square" rtlCol="0">
            <a:spAutoFit/>
          </a:bodyPr>
          <a:lstStyle/>
          <a:p>
            <a:pPr defTabSz="556241" eaLnBrk="0" fontAlgn="base" hangingPunct="0">
              <a:spcBef>
                <a:spcPct val="0"/>
              </a:spcBef>
              <a:spcAft>
                <a:spcPct val="0"/>
              </a:spcAft>
            </a:pPr>
            <a:r>
              <a:rPr lang="en-US" sz="800" b="1" dirty="0">
                <a:solidFill>
                  <a:schemeClr val="tx2">
                    <a:lumMod val="75000"/>
                  </a:schemeClr>
                </a:solidFill>
                <a:latin typeface="Avenir Roman" panose="02000503020000020003" pitchFamily="2" charset="0"/>
                <a:cs typeface="Arial" panose="020B0604020202020204" pitchFamily="34" charset="0"/>
              </a:rPr>
              <a:t>3 month assessment		  6 month assessment			</a:t>
            </a:r>
          </a:p>
          <a:p>
            <a:pPr defTabSz="556241" eaLnBrk="0" fontAlgn="base" hangingPunct="0">
              <a:spcBef>
                <a:spcPct val="0"/>
              </a:spcBef>
              <a:spcAft>
                <a:spcPct val="0"/>
              </a:spcAft>
            </a:pPr>
            <a:r>
              <a:rPr lang="en-US" sz="800" b="1" i="1" dirty="0">
                <a:solidFill>
                  <a:schemeClr val="tx2">
                    <a:lumMod val="75000"/>
                  </a:schemeClr>
                </a:solidFill>
                <a:latin typeface="Avenir Roman" panose="02000503020000020003" pitchFamily="2" charset="0"/>
                <a:cs typeface="Arial" panose="020B0604020202020204" pitchFamily="34" charset="0"/>
              </a:rPr>
              <a:t>p-value = 0.035		  p-value &lt;0.0001</a:t>
            </a:r>
          </a:p>
          <a:p>
            <a:pPr algn="just" defTabSz="556241" eaLnBrk="0" fontAlgn="base" hangingPunct="0">
              <a:spcBef>
                <a:spcPct val="0"/>
              </a:spcBef>
              <a:spcAft>
                <a:spcPct val="0"/>
              </a:spcAft>
            </a:pPr>
            <a:endParaRPr lang="en-US" altLang="en-US" sz="2000" dirty="0">
              <a:latin typeface="Avenir Roman" panose="02000503020000020003" pitchFamily="2" charset="0"/>
              <a:cs typeface="Arial" panose="020B0604020202020204" pitchFamily="34" charset="0"/>
            </a:endParaRPr>
          </a:p>
          <a:p>
            <a:endParaRPr lang="en-US" dirty="0"/>
          </a:p>
        </p:txBody>
      </p:sp>
      <p:pic>
        <p:nvPicPr>
          <p:cNvPr id="38" name="Picture 37">
            <a:extLst>
              <a:ext uri="{FF2B5EF4-FFF2-40B4-BE49-F238E27FC236}">
                <a16:creationId xmlns:a16="http://schemas.microsoft.com/office/drawing/2014/main" id="{367FE1D2-1639-8C4B-B83B-6100CD94D41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46000"/>
                    </a14:imgEffect>
                  </a14:imgLayer>
                </a14:imgProps>
              </a:ext>
            </a:extLst>
          </a:blip>
          <a:stretch>
            <a:fillRect/>
          </a:stretch>
        </p:blipFill>
        <p:spPr>
          <a:xfrm>
            <a:off x="4500607" y="2525002"/>
            <a:ext cx="4148871" cy="1635947"/>
          </a:xfrm>
          <a:prstGeom prst="rect">
            <a:avLst/>
          </a:prstGeom>
        </p:spPr>
      </p:pic>
      <p:sp>
        <p:nvSpPr>
          <p:cNvPr id="39" name="TextBox 38">
            <a:extLst>
              <a:ext uri="{FF2B5EF4-FFF2-40B4-BE49-F238E27FC236}">
                <a16:creationId xmlns:a16="http://schemas.microsoft.com/office/drawing/2014/main" id="{A4EBFD40-1A12-F24B-8517-1796F16372D0}"/>
              </a:ext>
            </a:extLst>
          </p:cNvPr>
          <p:cNvSpPr txBox="1"/>
          <p:nvPr/>
        </p:nvSpPr>
        <p:spPr>
          <a:xfrm>
            <a:off x="5162339" y="4037152"/>
            <a:ext cx="4431324" cy="954107"/>
          </a:xfrm>
          <a:prstGeom prst="rect">
            <a:avLst/>
          </a:prstGeom>
          <a:noFill/>
        </p:spPr>
        <p:txBody>
          <a:bodyPr wrap="square" rtlCol="0">
            <a:spAutoFit/>
          </a:bodyPr>
          <a:lstStyle/>
          <a:p>
            <a:pPr defTabSz="556241" eaLnBrk="0" fontAlgn="base" hangingPunct="0">
              <a:spcBef>
                <a:spcPct val="0"/>
              </a:spcBef>
              <a:spcAft>
                <a:spcPct val="0"/>
              </a:spcAft>
            </a:pPr>
            <a:r>
              <a:rPr lang="en-US" sz="800" b="1" dirty="0">
                <a:solidFill>
                  <a:schemeClr val="tx2">
                    <a:lumMod val="75000"/>
                  </a:schemeClr>
                </a:solidFill>
                <a:latin typeface="Avenir Roman" panose="02000503020000020003" pitchFamily="2" charset="0"/>
                <a:cs typeface="Arial" panose="020B0604020202020204" pitchFamily="34" charset="0"/>
              </a:rPr>
              <a:t>3 month assessment		  6 month assessment			</a:t>
            </a:r>
          </a:p>
          <a:p>
            <a:pPr defTabSz="556241" eaLnBrk="0" fontAlgn="base" hangingPunct="0">
              <a:spcBef>
                <a:spcPct val="0"/>
              </a:spcBef>
              <a:spcAft>
                <a:spcPct val="0"/>
              </a:spcAft>
            </a:pPr>
            <a:r>
              <a:rPr lang="en-US" sz="800" b="1" i="1" dirty="0">
                <a:solidFill>
                  <a:schemeClr val="tx2">
                    <a:lumMod val="75000"/>
                  </a:schemeClr>
                </a:solidFill>
                <a:latin typeface="Avenir Roman" panose="02000503020000020003" pitchFamily="2" charset="0"/>
                <a:cs typeface="Arial" panose="020B0604020202020204" pitchFamily="34" charset="0"/>
              </a:rPr>
              <a:t>p-value = 0.104		  p-value &lt;0.0001</a:t>
            </a:r>
          </a:p>
          <a:p>
            <a:pPr algn="just" defTabSz="556241" eaLnBrk="0" fontAlgn="base" hangingPunct="0">
              <a:spcBef>
                <a:spcPct val="0"/>
              </a:spcBef>
              <a:spcAft>
                <a:spcPct val="0"/>
              </a:spcAft>
            </a:pPr>
            <a:endParaRPr lang="en-US" altLang="en-US" sz="2000" dirty="0">
              <a:latin typeface="Avenir Roman" panose="02000503020000020003" pitchFamily="2" charset="0"/>
              <a:cs typeface="Arial" panose="020B0604020202020204" pitchFamily="34" charset="0"/>
            </a:endParaRPr>
          </a:p>
          <a:p>
            <a:endParaRPr lang="en-US" dirty="0"/>
          </a:p>
        </p:txBody>
      </p:sp>
      <p:sp>
        <p:nvSpPr>
          <p:cNvPr id="40" name="TextBox 39">
            <a:extLst>
              <a:ext uri="{FF2B5EF4-FFF2-40B4-BE49-F238E27FC236}">
                <a16:creationId xmlns:a16="http://schemas.microsoft.com/office/drawing/2014/main" id="{1854AEC0-982B-7542-BAE2-C89CA613788D}"/>
              </a:ext>
            </a:extLst>
          </p:cNvPr>
          <p:cNvSpPr txBox="1"/>
          <p:nvPr/>
        </p:nvSpPr>
        <p:spPr>
          <a:xfrm>
            <a:off x="4567484" y="3147382"/>
            <a:ext cx="1859627" cy="338554"/>
          </a:xfrm>
          <a:prstGeom prst="rect">
            <a:avLst/>
          </a:prstGeom>
          <a:noFill/>
        </p:spPr>
        <p:txBody>
          <a:bodyPr wrap="square" rtlCol="0">
            <a:spAutoFit/>
          </a:bodyPr>
          <a:lstStyle/>
          <a:p>
            <a:pPr algn="ctr"/>
            <a:r>
              <a:rPr lang="en-US" sz="800" b="1" dirty="0">
                <a:latin typeface="Avenir Roman" panose="02000503020000020003" pitchFamily="2" charset="0"/>
              </a:rPr>
              <a:t>IMPACT</a:t>
            </a:r>
          </a:p>
          <a:p>
            <a:pPr algn="ctr"/>
            <a:r>
              <a:rPr lang="en-US" sz="800" b="1" dirty="0">
                <a:latin typeface="Avenir Roman" panose="02000503020000020003" pitchFamily="2" charset="0"/>
              </a:rPr>
              <a:t>2.7 (0.4)</a:t>
            </a:r>
          </a:p>
        </p:txBody>
      </p:sp>
      <p:sp>
        <p:nvSpPr>
          <p:cNvPr id="41" name="TextBox 40">
            <a:extLst>
              <a:ext uri="{FF2B5EF4-FFF2-40B4-BE49-F238E27FC236}">
                <a16:creationId xmlns:a16="http://schemas.microsoft.com/office/drawing/2014/main" id="{E711CEEE-D38F-D649-A118-3B8F682F59FF}"/>
              </a:ext>
            </a:extLst>
          </p:cNvPr>
          <p:cNvSpPr txBox="1"/>
          <p:nvPr/>
        </p:nvSpPr>
        <p:spPr>
          <a:xfrm>
            <a:off x="5039576" y="2822077"/>
            <a:ext cx="1859627" cy="338554"/>
          </a:xfrm>
          <a:prstGeom prst="rect">
            <a:avLst/>
          </a:prstGeom>
          <a:noFill/>
        </p:spPr>
        <p:txBody>
          <a:bodyPr wrap="square" rtlCol="0">
            <a:spAutoFit/>
          </a:bodyPr>
          <a:lstStyle/>
          <a:p>
            <a:pPr algn="ctr"/>
            <a:r>
              <a:rPr lang="en-US" sz="800" b="1" dirty="0">
                <a:latin typeface="Avenir Roman" panose="02000503020000020003" pitchFamily="2" charset="0"/>
              </a:rPr>
              <a:t>SOC</a:t>
            </a:r>
          </a:p>
          <a:p>
            <a:pPr algn="ctr"/>
            <a:r>
              <a:rPr lang="en-US" sz="800" b="1" dirty="0">
                <a:latin typeface="Avenir Roman" panose="02000503020000020003" pitchFamily="2" charset="0"/>
              </a:rPr>
              <a:t>3.6 (0.5)</a:t>
            </a:r>
          </a:p>
        </p:txBody>
      </p:sp>
      <p:sp>
        <p:nvSpPr>
          <p:cNvPr id="42" name="TextBox 41">
            <a:extLst>
              <a:ext uri="{FF2B5EF4-FFF2-40B4-BE49-F238E27FC236}">
                <a16:creationId xmlns:a16="http://schemas.microsoft.com/office/drawing/2014/main" id="{5B383B3B-514E-E648-817E-C65A189AD847}"/>
              </a:ext>
            </a:extLst>
          </p:cNvPr>
          <p:cNvSpPr txBox="1"/>
          <p:nvPr/>
        </p:nvSpPr>
        <p:spPr>
          <a:xfrm>
            <a:off x="6239083" y="3669695"/>
            <a:ext cx="1859627" cy="338554"/>
          </a:xfrm>
          <a:prstGeom prst="rect">
            <a:avLst/>
          </a:prstGeom>
          <a:noFill/>
        </p:spPr>
        <p:txBody>
          <a:bodyPr wrap="square" rtlCol="0">
            <a:spAutoFit/>
          </a:bodyPr>
          <a:lstStyle/>
          <a:p>
            <a:pPr algn="ctr"/>
            <a:r>
              <a:rPr lang="en-US" sz="800" b="1" dirty="0">
                <a:latin typeface="Avenir Roman" panose="02000503020000020003" pitchFamily="2" charset="0"/>
              </a:rPr>
              <a:t>IMPACT</a:t>
            </a:r>
          </a:p>
          <a:p>
            <a:pPr algn="ctr"/>
            <a:r>
              <a:rPr lang="en-US" sz="800" b="1" dirty="0">
                <a:latin typeface="Avenir Roman" panose="02000503020000020003" pitchFamily="2" charset="0"/>
              </a:rPr>
              <a:t>1.0 (0.2)</a:t>
            </a:r>
          </a:p>
        </p:txBody>
      </p:sp>
      <p:sp>
        <p:nvSpPr>
          <p:cNvPr id="43" name="TextBox 42">
            <a:extLst>
              <a:ext uri="{FF2B5EF4-FFF2-40B4-BE49-F238E27FC236}">
                <a16:creationId xmlns:a16="http://schemas.microsoft.com/office/drawing/2014/main" id="{3C8D73C8-791D-8A48-AE13-8E5FA1F320DD}"/>
              </a:ext>
            </a:extLst>
          </p:cNvPr>
          <p:cNvSpPr txBox="1"/>
          <p:nvPr/>
        </p:nvSpPr>
        <p:spPr>
          <a:xfrm>
            <a:off x="6733894" y="3175113"/>
            <a:ext cx="1859627" cy="338554"/>
          </a:xfrm>
          <a:prstGeom prst="rect">
            <a:avLst/>
          </a:prstGeom>
          <a:noFill/>
        </p:spPr>
        <p:txBody>
          <a:bodyPr wrap="square" rtlCol="0">
            <a:spAutoFit/>
          </a:bodyPr>
          <a:lstStyle/>
          <a:p>
            <a:pPr algn="ctr"/>
            <a:r>
              <a:rPr lang="en-US" sz="800" b="1" dirty="0">
                <a:latin typeface="Avenir Roman" panose="02000503020000020003" pitchFamily="2" charset="0"/>
              </a:rPr>
              <a:t>SOC</a:t>
            </a:r>
          </a:p>
          <a:p>
            <a:pPr algn="ctr"/>
            <a:r>
              <a:rPr lang="en-US" sz="800" b="1" dirty="0">
                <a:latin typeface="Avenir Roman" panose="02000503020000020003" pitchFamily="2" charset="0"/>
              </a:rPr>
              <a:t>2.5 (0.4)</a:t>
            </a:r>
          </a:p>
        </p:txBody>
      </p:sp>
      <p:sp>
        <p:nvSpPr>
          <p:cNvPr id="5" name="TextBox 4">
            <a:extLst>
              <a:ext uri="{FF2B5EF4-FFF2-40B4-BE49-F238E27FC236}">
                <a16:creationId xmlns:a16="http://schemas.microsoft.com/office/drawing/2014/main" id="{65B9E5A1-CDE1-CD43-A8A1-46035DD9C0E4}"/>
              </a:ext>
            </a:extLst>
          </p:cNvPr>
          <p:cNvSpPr txBox="1"/>
          <p:nvPr/>
        </p:nvSpPr>
        <p:spPr>
          <a:xfrm>
            <a:off x="4205930" y="376428"/>
            <a:ext cx="4938069" cy="677108"/>
          </a:xfrm>
          <a:prstGeom prst="rect">
            <a:avLst/>
          </a:prstGeom>
          <a:noFill/>
        </p:spPr>
        <p:txBody>
          <a:bodyPr wrap="square" rtlCol="0">
            <a:spAutoFit/>
          </a:bodyPr>
          <a:lstStyle/>
          <a:p>
            <a:r>
              <a:rPr lang="en-US" sz="1000" b="1" i="1" dirty="0">
                <a:latin typeface="Avenir Roman" panose="02000503020000020003" pitchFamily="2" charset="0"/>
                <a:cs typeface="Arial" panose="020B0604020202020204" pitchFamily="34" charset="0"/>
              </a:rPr>
              <a:t>Number of times CAS with partner who was HIV </a:t>
            </a:r>
            <a:r>
              <a:rPr lang="en-US" sz="1000" b="1" i="1" dirty="0" err="1">
                <a:latin typeface="Avenir Roman" panose="02000503020000020003" pitchFamily="2" charset="0"/>
                <a:cs typeface="Arial" panose="020B0604020202020204" pitchFamily="34" charset="0"/>
              </a:rPr>
              <a:t>serodiscordant</a:t>
            </a:r>
            <a:r>
              <a:rPr lang="en-US" sz="1000" b="1" i="1" dirty="0">
                <a:latin typeface="Avenir Roman" panose="02000503020000020003" pitchFamily="2" charset="0"/>
                <a:cs typeface="Arial" panose="020B0604020202020204" pitchFamily="34" charset="0"/>
              </a:rPr>
              <a:t> or status unknown</a:t>
            </a:r>
            <a:endParaRPr lang="en-US" sz="1000" b="1" u="sng" dirty="0">
              <a:latin typeface="Avenir Roman" panose="02000503020000020003" pitchFamily="2" charset="0"/>
              <a:cs typeface="Arial" panose="020B0604020202020204" pitchFamily="34" charset="0"/>
            </a:endParaRPr>
          </a:p>
          <a:p>
            <a:endParaRPr lang="en-US" dirty="0"/>
          </a:p>
        </p:txBody>
      </p:sp>
      <p:sp>
        <p:nvSpPr>
          <p:cNvPr id="44" name="TextBox 43">
            <a:extLst>
              <a:ext uri="{FF2B5EF4-FFF2-40B4-BE49-F238E27FC236}">
                <a16:creationId xmlns:a16="http://schemas.microsoft.com/office/drawing/2014/main" id="{8AB0C43A-9A89-FE41-BED8-E23F7988DB1C}"/>
              </a:ext>
            </a:extLst>
          </p:cNvPr>
          <p:cNvSpPr txBox="1"/>
          <p:nvPr/>
        </p:nvSpPr>
        <p:spPr>
          <a:xfrm>
            <a:off x="4205930" y="2401770"/>
            <a:ext cx="4836469" cy="677108"/>
          </a:xfrm>
          <a:prstGeom prst="rect">
            <a:avLst/>
          </a:prstGeom>
          <a:noFill/>
        </p:spPr>
        <p:txBody>
          <a:bodyPr wrap="square" rtlCol="0">
            <a:spAutoFit/>
          </a:bodyPr>
          <a:lstStyle/>
          <a:p>
            <a:pPr defTabSz="556241" eaLnBrk="0" fontAlgn="base" hangingPunct="0">
              <a:spcBef>
                <a:spcPct val="0"/>
              </a:spcBef>
              <a:spcAft>
                <a:spcPct val="0"/>
              </a:spcAft>
            </a:pPr>
            <a:r>
              <a:rPr lang="en-US" sz="1000" b="1" i="1" dirty="0">
                <a:latin typeface="Avenir Roman" panose="02000503020000020003" pitchFamily="2" charset="0"/>
                <a:cs typeface="Arial" panose="020B0604020202020204" pitchFamily="34" charset="0"/>
              </a:rPr>
              <a:t>Number of times CAS with partner who was HIV </a:t>
            </a:r>
            <a:r>
              <a:rPr lang="en-US" sz="1000" b="1" i="1" dirty="0" err="1">
                <a:latin typeface="Avenir Roman" panose="02000503020000020003" pitchFamily="2" charset="0"/>
                <a:cs typeface="Arial" panose="020B0604020202020204" pitchFamily="34" charset="0"/>
              </a:rPr>
              <a:t>serodiscordant</a:t>
            </a:r>
            <a:r>
              <a:rPr lang="en-US" sz="1000" b="1" i="1" dirty="0">
                <a:latin typeface="Avenir Roman" panose="02000503020000020003" pitchFamily="2" charset="0"/>
                <a:cs typeface="Arial" panose="020B0604020202020204" pitchFamily="34" charset="0"/>
              </a:rPr>
              <a:t> or status unknown </a:t>
            </a:r>
            <a:r>
              <a:rPr lang="en-US" sz="1000" b="1" i="1" u="sng" dirty="0">
                <a:latin typeface="Avenir Roman" panose="02000503020000020003" pitchFamily="2" charset="0"/>
                <a:cs typeface="Arial" panose="020B0604020202020204" pitchFamily="34" charset="0"/>
              </a:rPr>
              <a:t>while using meth</a:t>
            </a:r>
            <a:endParaRPr lang="en-US" sz="1000" b="1" u="sng" dirty="0">
              <a:latin typeface="Avenir Roman" panose="02000503020000020003" pitchFamily="2" charset="0"/>
              <a:cs typeface="Arial" panose="020B0604020202020204" pitchFamily="34" charset="0"/>
            </a:endParaRPr>
          </a:p>
          <a:p>
            <a:endParaRPr lang="en-US" dirty="0"/>
          </a:p>
        </p:txBody>
      </p:sp>
      <p:sp>
        <p:nvSpPr>
          <p:cNvPr id="45" name="TextBox 44">
            <a:extLst>
              <a:ext uri="{FF2B5EF4-FFF2-40B4-BE49-F238E27FC236}">
                <a16:creationId xmlns:a16="http://schemas.microsoft.com/office/drawing/2014/main" id="{1ADE0550-5306-3C44-BC68-243840AC062B}"/>
              </a:ext>
            </a:extLst>
          </p:cNvPr>
          <p:cNvSpPr txBox="1"/>
          <p:nvPr/>
        </p:nvSpPr>
        <p:spPr>
          <a:xfrm rot="16200000">
            <a:off x="4310034" y="2784695"/>
            <a:ext cx="967085" cy="1107996"/>
          </a:xfrm>
          <a:prstGeom prst="rect">
            <a:avLst/>
          </a:prstGeom>
          <a:noFill/>
        </p:spPr>
        <p:txBody>
          <a:bodyPr wrap="square" rtlCol="0">
            <a:spAutoFit/>
          </a:bodyPr>
          <a:lstStyle/>
          <a:p>
            <a:pPr defTabSz="556241" eaLnBrk="0" fontAlgn="base" hangingPunct="0">
              <a:spcBef>
                <a:spcPct val="0"/>
              </a:spcBef>
              <a:spcAft>
                <a:spcPct val="0"/>
              </a:spcAft>
            </a:pPr>
            <a:r>
              <a:rPr lang="en-US" sz="1000" dirty="0">
                <a:latin typeface="Avenir Roman" panose="02000503020000020003" pitchFamily="2" charset="0"/>
                <a:cs typeface="Arial" panose="020B0604020202020204" pitchFamily="34" charset="0"/>
              </a:rPr>
              <a:t>Mean (SE)</a:t>
            </a:r>
            <a:endParaRPr lang="en-US" sz="1000" u="sng" dirty="0">
              <a:latin typeface="Avenir Roman" panose="02000503020000020003" pitchFamily="2" charset="0"/>
              <a:cs typeface="Arial" panose="020B0604020202020204" pitchFamily="34" charset="0"/>
            </a:endParaRPr>
          </a:p>
          <a:p>
            <a:pPr algn="r" defTabSz="556241" eaLnBrk="0" fontAlgn="base" hangingPunct="0">
              <a:spcBef>
                <a:spcPct val="0"/>
              </a:spcBef>
              <a:spcAft>
                <a:spcPct val="0"/>
              </a:spcAft>
            </a:pPr>
            <a:endParaRPr lang="en-US" i="1" dirty="0">
              <a:latin typeface="Arial" panose="020B0604020202020204" pitchFamily="34" charset="0"/>
              <a:cs typeface="Arial" panose="020B0604020202020204" pitchFamily="34" charset="0"/>
            </a:endParaRPr>
          </a:p>
          <a:p>
            <a:pPr algn="just" defTabSz="556241" eaLnBrk="0" fontAlgn="base" hangingPunct="0">
              <a:spcBef>
                <a:spcPct val="0"/>
              </a:spcBef>
              <a:spcAft>
                <a:spcPct val="0"/>
              </a:spcAft>
            </a:pPr>
            <a:endParaRPr lang="en-US" altLang="en-US" sz="2000" dirty="0">
              <a:latin typeface="Arial" panose="020B0604020202020204" pitchFamily="34" charset="0"/>
              <a:cs typeface="Arial" panose="020B0604020202020204" pitchFamily="34" charset="0"/>
            </a:endParaRPr>
          </a:p>
          <a:p>
            <a:endParaRPr lang="en-US" dirty="0"/>
          </a:p>
        </p:txBody>
      </p:sp>
      <p:sp>
        <p:nvSpPr>
          <p:cNvPr id="47" name="TextBox 46">
            <a:extLst>
              <a:ext uri="{FF2B5EF4-FFF2-40B4-BE49-F238E27FC236}">
                <a16:creationId xmlns:a16="http://schemas.microsoft.com/office/drawing/2014/main" id="{717DA6D2-8963-A246-A74B-210DBD9573F4}"/>
              </a:ext>
            </a:extLst>
          </p:cNvPr>
          <p:cNvSpPr txBox="1"/>
          <p:nvPr/>
        </p:nvSpPr>
        <p:spPr>
          <a:xfrm>
            <a:off x="4207782" y="4328385"/>
            <a:ext cx="4938070" cy="369332"/>
          </a:xfrm>
          <a:prstGeom prst="rect">
            <a:avLst/>
          </a:prstGeom>
          <a:solidFill>
            <a:srgbClr val="002060"/>
          </a:solidFill>
        </p:spPr>
        <p:txBody>
          <a:bodyPr wrap="square" rtlCol="0">
            <a:spAutoFit/>
          </a:bodyPr>
          <a:lstStyle/>
          <a:p>
            <a:pPr algn="ctr"/>
            <a:r>
              <a:rPr lang="en-US" dirty="0">
                <a:solidFill>
                  <a:schemeClr val="bg1"/>
                </a:solidFill>
                <a:latin typeface="Avenir Roman" panose="02000503020000020003" pitchFamily="2" charset="0"/>
              </a:rPr>
              <a:t>DISCUSSION</a:t>
            </a:r>
          </a:p>
        </p:txBody>
      </p:sp>
      <p:sp>
        <p:nvSpPr>
          <p:cNvPr id="48" name="TextBox 47">
            <a:extLst>
              <a:ext uri="{FF2B5EF4-FFF2-40B4-BE49-F238E27FC236}">
                <a16:creationId xmlns:a16="http://schemas.microsoft.com/office/drawing/2014/main" id="{0FB3A203-777F-3340-8362-A9E26637E9AA}"/>
              </a:ext>
            </a:extLst>
          </p:cNvPr>
          <p:cNvSpPr txBox="1"/>
          <p:nvPr/>
        </p:nvSpPr>
        <p:spPr>
          <a:xfrm>
            <a:off x="4255646" y="4692945"/>
            <a:ext cx="4708096" cy="1815882"/>
          </a:xfrm>
          <a:prstGeom prst="rect">
            <a:avLst/>
          </a:prstGeom>
          <a:noFill/>
        </p:spPr>
        <p:txBody>
          <a:bodyPr wrap="square" rtlCol="0">
            <a:spAutoFit/>
          </a:bodyPr>
          <a:lstStyle/>
          <a:p>
            <a:pPr marL="171450" indent="-171450" defTabSz="557186" eaLnBrk="0" fontAlgn="base" hangingPunct="0">
              <a:spcBef>
                <a:spcPct val="0"/>
              </a:spcBef>
              <a:spcAft>
                <a:spcPct val="0"/>
              </a:spcAft>
              <a:buFont typeface="Arial" panose="020B0604020202020204" pitchFamily="34" charset="0"/>
              <a:buChar char="•"/>
            </a:pPr>
            <a:r>
              <a:rPr lang="en-US" sz="1000" dirty="0">
                <a:solidFill>
                  <a:schemeClr val="tx2">
                    <a:lumMod val="75000"/>
                  </a:schemeClr>
                </a:solidFill>
                <a:latin typeface="Avenir Roman" panose="02000503020000020003" pitchFamily="2" charset="0"/>
                <a:cs typeface="Arial" panose="020B0604020202020204" pitchFamily="34" charset="0"/>
              </a:rPr>
              <a:t>Findings are encouraging and provide evidence of feasibility (98% retention) and acceptability (93% of counseling sessions attended and all participants rated the intervention as “acceptable” or “very acceptable”).</a:t>
            </a:r>
          </a:p>
          <a:p>
            <a:pPr marL="171450" indent="-171450" defTabSz="557186" eaLnBrk="0" fontAlgn="base" hangingPunct="0">
              <a:spcBef>
                <a:spcPct val="0"/>
              </a:spcBef>
              <a:spcAft>
                <a:spcPct val="0"/>
              </a:spcAft>
              <a:buFont typeface="Arial" panose="020B0604020202020204" pitchFamily="34" charset="0"/>
              <a:buChar char="•"/>
            </a:pPr>
            <a:endParaRPr lang="en-US" sz="400" dirty="0">
              <a:solidFill>
                <a:schemeClr val="tx2">
                  <a:lumMod val="75000"/>
                </a:schemeClr>
              </a:solidFill>
              <a:latin typeface="Avenir Roman" panose="02000503020000020003" pitchFamily="2" charset="0"/>
              <a:cs typeface="Arial" panose="020B0604020202020204" pitchFamily="34" charset="0"/>
            </a:endParaRPr>
          </a:p>
          <a:p>
            <a:pPr marL="171450" indent="-171450" defTabSz="557186" eaLnBrk="0" fontAlgn="base" hangingPunct="0">
              <a:spcBef>
                <a:spcPct val="0"/>
              </a:spcBef>
              <a:spcAft>
                <a:spcPct val="0"/>
              </a:spcAft>
              <a:buFont typeface="Arial" panose="020B0604020202020204" pitchFamily="34" charset="0"/>
              <a:buChar char="•"/>
            </a:pPr>
            <a:r>
              <a:rPr lang="en-US" sz="1000" dirty="0">
                <a:solidFill>
                  <a:schemeClr val="tx2">
                    <a:lumMod val="75000"/>
                  </a:schemeClr>
                </a:solidFill>
                <a:latin typeface="Avenir Roman" panose="02000503020000020003" pitchFamily="2" charset="0"/>
                <a:cs typeface="Arial" panose="020B0604020202020204" pitchFamily="34" charset="0"/>
              </a:rPr>
              <a:t>Initial efficacy for reducing sexual risk for HIV and crystal methamphetamine use among high-risk MSM.</a:t>
            </a:r>
          </a:p>
          <a:p>
            <a:pPr marL="171450" indent="-171450" defTabSz="557186" eaLnBrk="0" fontAlgn="base" hangingPunct="0">
              <a:spcBef>
                <a:spcPct val="0"/>
              </a:spcBef>
              <a:spcAft>
                <a:spcPct val="0"/>
              </a:spcAft>
              <a:buFont typeface="Arial" panose="020B0604020202020204" pitchFamily="34" charset="0"/>
              <a:buChar char="•"/>
            </a:pPr>
            <a:endParaRPr lang="en-US" sz="400" dirty="0">
              <a:solidFill>
                <a:schemeClr val="tx2">
                  <a:lumMod val="75000"/>
                </a:schemeClr>
              </a:solidFill>
              <a:latin typeface="Avenir Roman" panose="02000503020000020003" pitchFamily="2" charset="0"/>
              <a:cs typeface="Arial" panose="020B0604020202020204" pitchFamily="34" charset="0"/>
            </a:endParaRPr>
          </a:p>
          <a:p>
            <a:pPr marL="171450" indent="-171450" defTabSz="557186" eaLnBrk="0" fontAlgn="base" hangingPunct="0">
              <a:spcBef>
                <a:spcPct val="0"/>
              </a:spcBef>
              <a:spcAft>
                <a:spcPct val="0"/>
              </a:spcAft>
              <a:buFont typeface="Arial" panose="020B0604020202020204" pitchFamily="34" charset="0"/>
              <a:buChar char="•"/>
            </a:pPr>
            <a:r>
              <a:rPr lang="en-US" sz="1000" dirty="0">
                <a:solidFill>
                  <a:schemeClr val="tx2">
                    <a:lumMod val="75000"/>
                  </a:schemeClr>
                </a:solidFill>
                <a:latin typeface="Avenir Roman" panose="02000503020000020003" pitchFamily="2" charset="0"/>
                <a:cs typeface="Arial" panose="020B0604020202020204" pitchFamily="34" charset="0"/>
              </a:rPr>
              <a:t>BA techniques can be easily taught to lay-level counselors; this project has value as an easily disseminable, potentially cost-saving approach for use in a wide range of settings.</a:t>
            </a:r>
          </a:p>
          <a:p>
            <a:pPr marL="171450" indent="-171450" defTabSz="557186" eaLnBrk="0" fontAlgn="base" hangingPunct="0">
              <a:spcBef>
                <a:spcPct val="0"/>
              </a:spcBef>
              <a:spcAft>
                <a:spcPct val="0"/>
              </a:spcAft>
              <a:buFont typeface="Arial" panose="020B0604020202020204" pitchFamily="34" charset="0"/>
              <a:buChar char="•"/>
            </a:pPr>
            <a:endParaRPr lang="en-US" sz="400" dirty="0">
              <a:solidFill>
                <a:schemeClr val="tx2">
                  <a:lumMod val="75000"/>
                </a:schemeClr>
              </a:solidFill>
              <a:latin typeface="Avenir Roman" panose="02000503020000020003" pitchFamily="2" charset="0"/>
              <a:cs typeface="Arial" panose="020B0604020202020204" pitchFamily="34" charset="0"/>
            </a:endParaRPr>
          </a:p>
          <a:p>
            <a:pPr marL="171450" indent="-171450" defTabSz="557186" eaLnBrk="0" fontAlgn="base" hangingPunct="0">
              <a:spcBef>
                <a:spcPct val="0"/>
              </a:spcBef>
              <a:spcAft>
                <a:spcPct val="0"/>
              </a:spcAft>
              <a:buFont typeface="Arial" panose="020B0604020202020204" pitchFamily="34" charset="0"/>
              <a:buChar char="•"/>
            </a:pPr>
            <a:r>
              <a:rPr lang="en-US" sz="1000" dirty="0">
                <a:solidFill>
                  <a:schemeClr val="tx2">
                    <a:lumMod val="75000"/>
                  </a:schemeClr>
                </a:solidFill>
                <a:latin typeface="Avenir Roman" panose="02000503020000020003" pitchFamily="2" charset="0"/>
                <a:cs typeface="Arial" panose="020B0604020202020204" pitchFamily="34" charset="0"/>
              </a:rPr>
              <a:t>Future testing in a fully-powered efficacy trial is warranted and currently underway.</a:t>
            </a:r>
            <a:endParaRPr lang="en-US" altLang="en-US" sz="1000" dirty="0">
              <a:solidFill>
                <a:schemeClr val="tx2">
                  <a:lumMod val="75000"/>
                </a:schemeClr>
              </a:solidFill>
              <a:latin typeface="Avenir Roman" panose="02000503020000020003" pitchFamily="2" charset="0"/>
              <a:cs typeface="Arial" panose="020B0604020202020204" pitchFamily="34" charset="0"/>
            </a:endParaRPr>
          </a:p>
        </p:txBody>
      </p:sp>
    </p:spTree>
    <p:extLst>
      <p:ext uri="{BB962C8B-B14F-4D97-AF65-F5344CB8AC3E}">
        <p14:creationId xmlns:p14="http://schemas.microsoft.com/office/powerpoint/2010/main" val="597295368"/>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8338</TotalTime>
  <Words>1214</Words>
  <Application>Microsoft Office PowerPoint</Application>
  <PresentationFormat>On-screen Show (4:3)</PresentationFormat>
  <Paragraphs>309</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Avenir Roman</vt:lpstr>
      <vt:lpstr>Calibri</vt:lpstr>
      <vt:lpstr>MS Mincho</vt:lpstr>
      <vt:lpstr>Raleway</vt:lpstr>
      <vt:lpstr>Roboto</vt:lpstr>
      <vt:lpstr>Times New Roman</vt:lpstr>
      <vt:lpstr>AIDS 2016_Template</vt:lpstr>
      <vt:lpstr> Behavioral Activation Integrated with Sexual Risk Reduction Counseling for High-Risk MSM with                                         Crystal Methamphetamine Dependence: An Initial Randomized Controlled Trial of Project IMPACT  Matthew J. Mimiaga, David W. Pantalone, Katie B. Biello, Jaclyn M.W. Hughto, John Frank, Conall O’Cleirigh,                                       Sari L. Reisner, Arjee Restar, Christopher M. Santostefano, Kenneth H. Mayer, Steven A. Safren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Safren, Steven Alex</cp:lastModifiedBy>
  <cp:revision>118</cp:revision>
  <cp:lastPrinted>2017-01-16T15:31:13Z</cp:lastPrinted>
  <dcterms:created xsi:type="dcterms:W3CDTF">2017-01-13T09:09:35Z</dcterms:created>
  <dcterms:modified xsi:type="dcterms:W3CDTF">2018-07-25T06:12:00Z</dcterms:modified>
</cp:coreProperties>
</file>